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3" r:id="rId2"/>
  </p:sldMasterIdLst>
  <p:sldIdLst>
    <p:sldId id="580" r:id="rId3"/>
    <p:sldId id="623" r:id="rId4"/>
    <p:sldId id="616" r:id="rId5"/>
    <p:sldId id="624" r:id="rId6"/>
    <p:sldId id="625" r:id="rId7"/>
    <p:sldId id="622" r:id="rId8"/>
    <p:sldId id="617" r:id="rId9"/>
    <p:sldId id="618" r:id="rId10"/>
    <p:sldId id="257" r:id="rId11"/>
    <p:sldId id="620" r:id="rId12"/>
    <p:sldId id="619" r:id="rId13"/>
    <p:sldId id="741" r:id="rId14"/>
    <p:sldId id="526" r:id="rId15"/>
    <p:sldId id="740" r:id="rId16"/>
    <p:sldId id="739" r:id="rId17"/>
    <p:sldId id="756" r:id="rId18"/>
    <p:sldId id="742" r:id="rId19"/>
    <p:sldId id="744" r:id="rId20"/>
    <p:sldId id="745" r:id="rId21"/>
    <p:sldId id="746" r:id="rId22"/>
    <p:sldId id="747" r:id="rId23"/>
    <p:sldId id="748" r:id="rId24"/>
    <p:sldId id="750" r:id="rId25"/>
    <p:sldId id="751" r:id="rId26"/>
    <p:sldId id="754" r:id="rId27"/>
    <p:sldId id="752" r:id="rId28"/>
    <p:sldId id="753" r:id="rId29"/>
    <p:sldId id="749" r:id="rId30"/>
    <p:sldId id="755" r:id="rId31"/>
    <p:sldId id="757" r:id="rId32"/>
    <p:sldId id="758" r:id="rId33"/>
    <p:sldId id="759" r:id="rId34"/>
    <p:sldId id="760" r:id="rId35"/>
    <p:sldId id="761" r:id="rId36"/>
    <p:sldId id="762" r:id="rId37"/>
    <p:sldId id="763" r:id="rId38"/>
    <p:sldId id="764" r:id="rId39"/>
    <p:sldId id="766" r:id="rId40"/>
    <p:sldId id="765" r:id="rId41"/>
    <p:sldId id="767" r:id="rId42"/>
    <p:sldId id="768" r:id="rId43"/>
    <p:sldId id="770" r:id="rId44"/>
    <p:sldId id="771" r:id="rId45"/>
    <p:sldId id="772" r:id="rId46"/>
    <p:sldId id="773" r:id="rId47"/>
    <p:sldId id="774" r:id="rId48"/>
    <p:sldId id="769" r:id="rId49"/>
    <p:sldId id="775" r:id="rId50"/>
    <p:sldId id="776" r:id="rId51"/>
    <p:sldId id="77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0"/>
    <p:restoredTop sz="93130"/>
  </p:normalViewPr>
  <p:slideViewPr>
    <p:cSldViewPr snapToGrid="0" snapToObjects="1">
      <p:cViewPr varScale="1">
        <p:scale>
          <a:sx n="67" d="100"/>
          <a:sy n="67" d="100"/>
        </p:scale>
        <p:origin x="14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7" name="Straight Connector 6">
            <a:extLst>
              <a:ext uri="{FF2B5EF4-FFF2-40B4-BE49-F238E27FC236}">
                <a16:creationId xmlns:a16="http://schemas.microsoft.com/office/drawing/2014/main" id="{AB9437A9-AC68-E6E5-112A-73D20040E83A}"/>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2D5A6C67-DED2-38EB-02B0-81B133EF892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207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4" name="Straight Connector 3">
            <a:extLst>
              <a:ext uri="{FF2B5EF4-FFF2-40B4-BE49-F238E27FC236}">
                <a16:creationId xmlns:a16="http://schemas.microsoft.com/office/drawing/2014/main" id="{17C09FA4-669D-AB09-65D2-E80AD1C79F38}"/>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942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9640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cxnSp>
        <p:nvCxnSpPr>
          <p:cNvPr id="8" name="Straight Connector 7">
            <a:extLst>
              <a:ext uri="{FF2B5EF4-FFF2-40B4-BE49-F238E27FC236}">
                <a16:creationId xmlns:a16="http://schemas.microsoft.com/office/drawing/2014/main" id="{28548D6B-2D73-D7A3-C00E-4B15F4D7FF3C}"/>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546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cxnSp>
        <p:nvCxnSpPr>
          <p:cNvPr id="10" name="Straight Connector 9">
            <a:extLst>
              <a:ext uri="{FF2B5EF4-FFF2-40B4-BE49-F238E27FC236}">
                <a16:creationId xmlns:a16="http://schemas.microsoft.com/office/drawing/2014/main" id="{D88BF41D-CF75-7E99-6036-AC096443CFF5}"/>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81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72757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52132C02-8D65-4B05-9FF3-F4A630B1E23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132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038477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612414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0038890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1660947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82674583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0564818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3826113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144935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8022449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697896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1/30/2023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F8DCB1A4-9A85-9B43-7684-7D36714741E1}"/>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AAB3CF81-0F4F-449C-F39D-A6A8B1730544}"/>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292471784"/>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documentation.org/packages/twitteR/versions/1.1.9/topics/searchTwitter" TargetMode="External"/><Relationship Id="rId2" Type="http://schemas.openxmlformats.org/officeDocument/2006/relationships/hyperlink" Target="https://www.tidytextmining.com/sentiment.html"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5</a:t>
            </a:r>
          </a:p>
          <a:p>
            <a:endParaRPr lang="en-IN" dirty="0"/>
          </a:p>
          <a:p>
            <a:r>
              <a:rPr lang="en-IN" dirty="0"/>
              <a:t>Carlos </a:t>
            </a:r>
            <a:r>
              <a:rPr lang="en-IN" dirty="0" err="1"/>
              <a:t>estevez</a:t>
            </a:r>
            <a:endParaRPr lang="en-IN" dirty="0"/>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Sort the data by Total.  What are the top 10 most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The client is expecting a girl!  Omit boys and give the top 10 most popular girl’s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Write these top 10 girl names and their Totals to a CSV file.  Leave out the other columns entirely.</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4035683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26679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4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2734029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99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a:xfrm>
            <a:off x="457200" y="1600200"/>
            <a:ext cx="8229600" cy="1143000"/>
          </a:xfrm>
        </p:spPr>
        <p:txBody>
          <a:bodyPr/>
          <a:lstStyle/>
          <a:p>
            <a:r>
              <a:rPr lang="en-US" b="1" dirty="0"/>
              <a:t>NOT ASSIGNED </a:t>
            </a:r>
            <a:r>
              <a:rPr lang="en-US" dirty="0"/>
              <a:t>… ALTERNATIVE QUESTIONS</a:t>
            </a:r>
          </a:p>
        </p:txBody>
      </p:sp>
      <p:sp>
        <p:nvSpPr>
          <p:cNvPr id="5" name="Content Placeholder 4">
            <a:extLst>
              <a:ext uri="{FF2B5EF4-FFF2-40B4-BE49-F238E27FC236}">
                <a16:creationId xmlns:a16="http://schemas.microsoft.com/office/drawing/2014/main" id="{F64BAF18-2759-8A45-9A9B-9BFD983E8280}"/>
              </a:ext>
            </a:extLst>
          </p:cNvPr>
          <p:cNvSpPr>
            <a:spLocks noGrp="1"/>
          </p:cNvSpPr>
          <p:nvPr>
            <p:ph idx="1"/>
          </p:nvPr>
        </p:nvSpPr>
        <p:spPr>
          <a:xfrm>
            <a:off x="457200" y="3359020"/>
            <a:ext cx="8229600" cy="2767143"/>
          </a:xfrm>
        </p:spPr>
        <p:txBody>
          <a:bodyPr/>
          <a:lstStyle/>
          <a:p>
            <a:r>
              <a:rPr lang="en-US" dirty="0"/>
              <a:t>But feel free to answer them for extra practice!</a:t>
            </a:r>
          </a:p>
        </p:txBody>
      </p:sp>
    </p:spTree>
    <p:extLst>
      <p:ext uri="{BB962C8B-B14F-4D97-AF65-F5344CB8AC3E}">
        <p14:creationId xmlns:p14="http://schemas.microsoft.com/office/powerpoint/2010/main" val="94952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906F-0AB2-2645-922C-8D886D0DF385}"/>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5B98A395-C6AC-EF46-B7C5-F8248870EAB5}"/>
              </a:ext>
            </a:extLst>
          </p:cNvPr>
          <p:cNvSpPr>
            <a:spLocks noGrp="1"/>
          </p:cNvSpPr>
          <p:nvPr>
            <p:ph idx="1"/>
          </p:nvPr>
        </p:nvSpPr>
        <p:spPr>
          <a:xfrm>
            <a:off x="304800" y="1371600"/>
            <a:ext cx="8382000" cy="5410200"/>
          </a:xfrm>
        </p:spPr>
        <p:txBody>
          <a:bodyPr>
            <a:normAutofit fontScale="92500" lnSpcReduction="10000"/>
          </a:bodyPr>
          <a:lstStyle/>
          <a:p>
            <a:pPr marL="0" indent="0">
              <a:buNone/>
            </a:pPr>
            <a:r>
              <a:rPr lang="en-US" sz="1400" dirty="0"/>
              <a:t>1. On 3-5 PowerPoint slides and using the nycflight13 datasets, complete Exercises 1 – 5 (pages 186-187) from the Wickham text.  </a:t>
            </a:r>
          </a:p>
          <a:p>
            <a:pPr marL="0" indent="0">
              <a:buNone/>
            </a:pPr>
            <a:endParaRPr lang="en-US" sz="1400" dirty="0"/>
          </a:p>
          <a:p>
            <a:pPr marL="0" indent="0">
              <a:buNone/>
            </a:pPr>
            <a:r>
              <a:rPr lang="en-US" sz="1400" dirty="0"/>
              <a:t>2. Using the sentences dataset from </a:t>
            </a:r>
            <a:r>
              <a:rPr lang="en-US" sz="1400" dirty="0" err="1"/>
              <a:t>stringr</a:t>
            </a:r>
            <a:r>
              <a:rPr lang="en-US" sz="1400" dirty="0"/>
              <a:t> (that we used in this Unit) find all contractions and separate out the pieces before and after the apostrophe. Make a bar plot showing the frequency of the piece after the contraction.  </a:t>
            </a:r>
          </a:p>
          <a:p>
            <a:pPr marL="0" indent="0">
              <a:buNone/>
            </a:pPr>
            <a:endParaRPr lang="en-US" sz="1400" dirty="0"/>
          </a:p>
          <a:p>
            <a:pPr marL="0" indent="0">
              <a:buNone/>
            </a:pPr>
            <a:r>
              <a:rPr lang="en-US" sz="1400" dirty="0"/>
              <a:t>3. Using the NYT (New York Times) dataset from the last example in the videos, create an additional visualization.  Bonus: If you have time, improve the classifier if you have an idea of how to do so.  </a:t>
            </a:r>
          </a:p>
          <a:p>
            <a:pPr marL="0" indent="0">
              <a:buNone/>
            </a:pPr>
            <a:endParaRPr lang="en-US" sz="1400" dirty="0"/>
          </a:p>
          <a:p>
            <a:pPr marL="0" indent="0">
              <a:buNone/>
            </a:pPr>
            <a:r>
              <a:rPr lang="en-US" sz="1400" dirty="0"/>
              <a:t>4. Use the Twitter API to download tweets and analyze the frequency of positive and negative words to judge sentiment.  You will need the </a:t>
            </a:r>
            <a:r>
              <a:rPr lang="en-US" sz="1400" dirty="0" err="1"/>
              <a:t>tidytext</a:t>
            </a:r>
            <a:r>
              <a:rPr lang="en-US" sz="1400" dirty="0"/>
              <a:t> package and you can get a list of words that have been tagged as positive and negative using the function call </a:t>
            </a:r>
            <a:r>
              <a:rPr lang="en-US" sz="1400" dirty="0" err="1"/>
              <a:t>get_sentiment</a:t>
            </a:r>
            <a:r>
              <a:rPr lang="en-US" sz="1400" dirty="0"/>
              <a:t>(“</a:t>
            </a:r>
            <a:r>
              <a:rPr lang="en-US" sz="1400" dirty="0" err="1"/>
              <a:t>bing</a:t>
            </a:r>
            <a:r>
              <a:rPr lang="en-US" sz="1400" dirty="0"/>
              <a:t>”). </a:t>
            </a:r>
            <a:r>
              <a:rPr lang="en-US" sz="1400" dirty="0">
                <a:hlinkClick r:id="rId2"/>
              </a:rPr>
              <a:t>https://www.tidytextmining.com/sentiment.html</a:t>
            </a:r>
            <a:r>
              <a:rPr lang="en-US" sz="1400" dirty="0"/>
              <a:t>  You may choose the population of tweets you want to assess.  Examples would be: a) the last 24 hours  b) from the time of Hurricane Katrina c) from two Norman, OK and Austin Texas after the Texas / OU game, etc.  </a:t>
            </a:r>
          </a:p>
          <a:p>
            <a:pPr marL="0" indent="0">
              <a:buNone/>
            </a:pPr>
            <a:r>
              <a:rPr lang="en-US" sz="1400" dirty="0"/>
              <a:t>helpful </a:t>
            </a:r>
            <a:r>
              <a:rPr lang="en-US" sz="1400" dirty="0" err="1"/>
              <a:t>twitteR</a:t>
            </a:r>
            <a:r>
              <a:rPr lang="en-US" sz="1400" dirty="0"/>
              <a:t> functions are: </a:t>
            </a:r>
            <a:r>
              <a:rPr lang="en-US" sz="1400" dirty="0" err="1"/>
              <a:t>searchTwitter</a:t>
            </a:r>
            <a:r>
              <a:rPr lang="en-US" sz="1400" dirty="0"/>
              <a:t>(), </a:t>
            </a:r>
            <a:r>
              <a:rPr lang="en-US" sz="1400" dirty="0" err="1"/>
              <a:t>twListToDF</a:t>
            </a:r>
            <a:r>
              <a:rPr lang="en-US" sz="1400" dirty="0"/>
              <a:t>(), </a:t>
            </a:r>
            <a:r>
              <a:rPr lang="en-US" sz="1400" dirty="0" err="1"/>
              <a:t>availableTrendLocations</a:t>
            </a:r>
            <a:r>
              <a:rPr lang="en-US" sz="1400" dirty="0"/>
              <a:t>()</a:t>
            </a:r>
          </a:p>
          <a:p>
            <a:pPr marL="0" indent="0">
              <a:buNone/>
            </a:pPr>
            <a:r>
              <a:rPr lang="en-US" sz="1400" dirty="0">
                <a:hlinkClick r:id="rId3"/>
              </a:rPr>
              <a:t>https://www.rdocumentation.org/packages/twitteR/versions/1.1.9/topics/searchTwitter</a:t>
            </a:r>
            <a:endParaRPr lang="en-US" sz="1400" dirty="0"/>
          </a:p>
          <a:p>
            <a:pPr marL="0" indent="0">
              <a:buNone/>
            </a:pPr>
            <a:r>
              <a:rPr lang="en-US" sz="1400" dirty="0"/>
              <a:t>b = </a:t>
            </a:r>
            <a:r>
              <a:rPr lang="en-US" sz="1400" dirty="0" err="1"/>
              <a:t>searchTwitter</a:t>
            </a:r>
            <a:r>
              <a:rPr lang="en-US" sz="1400" dirty="0"/>
              <a:t>('Cowboys', geocode='32.7767,-96.7970,10mi’) #Dallas Cowboys in with 10 miles of Dallas)</a:t>
            </a:r>
          </a:p>
          <a:p>
            <a:pPr marL="0" indent="0">
              <a:buNone/>
            </a:pPr>
            <a:r>
              <a:rPr lang="en-US" sz="1400" dirty="0"/>
              <a:t>Dallas is geocode='32.7767,-96.7970,10mi  You can find other geocodes with a simple Google look up.  </a:t>
            </a:r>
          </a:p>
          <a:p>
            <a:pPr marL="0" indent="0">
              <a:buNone/>
            </a:pPr>
            <a:endParaRPr lang="en-US" sz="1600" dirty="0"/>
          </a:p>
          <a:p>
            <a:pPr marL="0" indent="0">
              <a:buNone/>
            </a:pPr>
            <a:endParaRPr lang="en-US" dirty="0"/>
          </a:p>
        </p:txBody>
      </p:sp>
    </p:spTree>
    <p:extLst>
      <p:ext uri="{BB962C8B-B14F-4D97-AF65-F5344CB8AC3E}">
        <p14:creationId xmlns:p14="http://schemas.microsoft.com/office/powerpoint/2010/main" val="3206977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C9EC-5098-15DF-72F7-C0791D46618D}"/>
              </a:ext>
            </a:extLst>
          </p:cNvPr>
          <p:cNvSpPr>
            <a:spLocks noGrp="1"/>
          </p:cNvSpPr>
          <p:nvPr>
            <p:ph type="title"/>
          </p:nvPr>
        </p:nvSpPr>
        <p:spPr>
          <a:xfrm>
            <a:off x="751410" y="2414868"/>
            <a:ext cx="7055380" cy="1400530"/>
          </a:xfrm>
        </p:spPr>
        <p:txBody>
          <a:bodyPr/>
          <a:lstStyle/>
          <a:p>
            <a:pPr algn="ctr"/>
            <a:r>
              <a:rPr lang="en-US" sz="7200" b="1" dirty="0"/>
              <a:t>ANSWERS</a:t>
            </a:r>
          </a:p>
        </p:txBody>
      </p:sp>
    </p:spTree>
    <p:extLst>
      <p:ext uri="{BB962C8B-B14F-4D97-AF65-F5344CB8AC3E}">
        <p14:creationId xmlns:p14="http://schemas.microsoft.com/office/powerpoint/2010/main" val="48680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1.BBALL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827700" y="1510001"/>
            <a:ext cx="6711654" cy="1919000"/>
          </a:xfrm>
        </p:spPr>
        <p:txBody>
          <a:bodyPr>
            <a:normAutofit/>
          </a:bodyPr>
          <a:lstStyle/>
          <a:p>
            <a:pPr marL="0" indent="0">
              <a:buNone/>
            </a:pPr>
            <a:r>
              <a:rPr lang="en-US" sz="1200" b="1" dirty="0"/>
              <a:t>We previously used a dataset called </a:t>
            </a:r>
            <a:r>
              <a:rPr lang="en-US" sz="1200" b="1" dirty="0" err="1"/>
              <a:t>PlayerBBall.csv</a:t>
            </a:r>
            <a:r>
              <a:rPr lang="en-US" sz="1200" b="1" dirty="0"/>
              <a:t> which contained information about NBA basketball players.  To finish that assignment, you had to manipulate the height column.  Review the code you used to do that and see if you can’t make more efficient code using regular expressions and / or the string functions from this Unit. </a:t>
            </a:r>
          </a:p>
          <a:p>
            <a:r>
              <a:rPr lang="en-US" sz="1200" b="1" dirty="0"/>
              <a:t>Use regular expressions to use the height column to create a </a:t>
            </a:r>
            <a:r>
              <a:rPr lang="en-US" sz="1200" b="1" dirty="0" err="1"/>
              <a:t>TotalInches</a:t>
            </a:r>
            <a:r>
              <a:rPr lang="en-US" sz="1200" b="1" dirty="0"/>
              <a:t> column that has the total height in inches and is recorded as a numeric variable. </a:t>
            </a:r>
          </a:p>
          <a:p>
            <a:r>
              <a:rPr lang="en-US" sz="1200" b="1" dirty="0"/>
              <a:t>Use this variable to make a chart that contains histograms of heights for every position (color coded).  </a:t>
            </a:r>
          </a:p>
          <a:p>
            <a:endParaRPr lang="en-US" sz="2000" dirty="0"/>
          </a:p>
        </p:txBody>
      </p:sp>
      <p:pic>
        <p:nvPicPr>
          <p:cNvPr id="9" name="Picture 8">
            <a:extLst>
              <a:ext uri="{FF2B5EF4-FFF2-40B4-BE49-F238E27FC236}">
                <a16:creationId xmlns:a16="http://schemas.microsoft.com/office/drawing/2014/main" id="{876035E6-01C6-E92B-611A-1D9E725B2924}"/>
              </a:ext>
            </a:extLst>
          </p:cNvPr>
          <p:cNvPicPr>
            <a:picLocks noChangeAspect="1"/>
          </p:cNvPicPr>
          <p:nvPr/>
        </p:nvPicPr>
        <p:blipFill>
          <a:blip r:embed="rId2"/>
          <a:stretch>
            <a:fillRect/>
          </a:stretch>
        </p:blipFill>
        <p:spPr>
          <a:xfrm>
            <a:off x="1193268" y="3595412"/>
            <a:ext cx="5559957" cy="2809870"/>
          </a:xfrm>
          <a:prstGeom prst="rect">
            <a:avLst/>
          </a:prstGeom>
          <a:ln>
            <a:solidFill>
              <a:schemeClr val="accent1"/>
            </a:solidFill>
          </a:ln>
        </p:spPr>
      </p:pic>
    </p:spTree>
    <p:extLst>
      <p:ext uri="{BB962C8B-B14F-4D97-AF65-F5344CB8AC3E}">
        <p14:creationId xmlns:p14="http://schemas.microsoft.com/office/powerpoint/2010/main" val="306301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1.BBALL STUDY</a:t>
            </a:r>
          </a:p>
        </p:txBody>
      </p:sp>
      <p:sp>
        <p:nvSpPr>
          <p:cNvPr id="5" name="Content Placeholder 4">
            <a:extLst>
              <a:ext uri="{FF2B5EF4-FFF2-40B4-BE49-F238E27FC236}">
                <a16:creationId xmlns:a16="http://schemas.microsoft.com/office/drawing/2014/main" id="{E542F2E1-743A-B123-4DE8-9D2D5C1A37D6}"/>
              </a:ext>
            </a:extLst>
          </p:cNvPr>
          <p:cNvSpPr>
            <a:spLocks noGrp="1"/>
          </p:cNvSpPr>
          <p:nvPr>
            <p:ph idx="1"/>
          </p:nvPr>
        </p:nvSpPr>
        <p:spPr>
          <a:xfrm>
            <a:off x="6905624" y="1853248"/>
            <a:ext cx="1852929" cy="4861877"/>
          </a:xfrm>
          <a:solidFill>
            <a:schemeClr val="tx1">
              <a:alpha val="13000"/>
            </a:schemeClr>
          </a:solidFill>
          <a:ln>
            <a:solidFill>
              <a:schemeClr val="bg1"/>
            </a:solidFill>
          </a:ln>
        </p:spPr>
        <p:txBody>
          <a:bodyPr>
            <a:normAutofit/>
          </a:bodyPr>
          <a:lstStyle/>
          <a:p>
            <a:r>
              <a:rPr lang="en-US" sz="1200" b="1" dirty="0"/>
              <a:t>It was much easier to use regular expressions and the functions the package </a:t>
            </a:r>
            <a:r>
              <a:rPr lang="en-US" sz="1200" b="1" dirty="0" err="1"/>
              <a:t>stringr</a:t>
            </a:r>
            <a:r>
              <a:rPr lang="en-US" sz="1200" b="1" dirty="0"/>
              <a:t> provides</a:t>
            </a:r>
          </a:p>
          <a:p>
            <a:r>
              <a:rPr lang="en-US" sz="1200" b="1" dirty="0"/>
              <a:t>As you can see in the picture, we used </a:t>
            </a:r>
            <a:r>
              <a:rPr lang="en-US" sz="1200" b="1" dirty="0" err="1"/>
              <a:t>str_split</a:t>
            </a:r>
            <a:r>
              <a:rPr lang="en-US" sz="1200" b="1" dirty="0"/>
              <a:t> to divide the feet from the inches and make the calculation</a:t>
            </a:r>
          </a:p>
          <a:p>
            <a:r>
              <a:rPr lang="en-US" sz="1200" b="1" dirty="0"/>
              <a:t>We also could use another regex and </a:t>
            </a:r>
            <a:r>
              <a:rPr lang="en-US" sz="1200" b="1" dirty="0" err="1"/>
              <a:t>str_replace</a:t>
            </a:r>
            <a:r>
              <a:rPr lang="en-US" sz="1200" b="1" dirty="0"/>
              <a:t> to make sure we didn’t have any strange character [^[:</a:t>
            </a:r>
            <a:r>
              <a:rPr lang="en-US" sz="1200" b="1" dirty="0" err="1"/>
              <a:t>alnum</a:t>
            </a:r>
            <a:r>
              <a:rPr lang="en-US" sz="1200" b="1" dirty="0"/>
              <a:t>:] ]</a:t>
            </a:r>
          </a:p>
          <a:p>
            <a:pPr marL="0" indent="0">
              <a:buNone/>
            </a:pPr>
            <a:endParaRPr lang="en-US" sz="1800" b="1" dirty="0"/>
          </a:p>
        </p:txBody>
      </p:sp>
      <p:pic>
        <p:nvPicPr>
          <p:cNvPr id="7" name="Picture 6">
            <a:extLst>
              <a:ext uri="{FF2B5EF4-FFF2-40B4-BE49-F238E27FC236}">
                <a16:creationId xmlns:a16="http://schemas.microsoft.com/office/drawing/2014/main" id="{BC7ACBC6-39FB-8BEC-ABE3-5858F2951575}"/>
              </a:ext>
            </a:extLst>
          </p:cNvPr>
          <p:cNvPicPr>
            <a:picLocks noChangeAspect="1"/>
          </p:cNvPicPr>
          <p:nvPr/>
        </p:nvPicPr>
        <p:blipFill>
          <a:blip r:embed="rId2"/>
          <a:stretch>
            <a:fillRect/>
          </a:stretch>
        </p:blipFill>
        <p:spPr>
          <a:xfrm>
            <a:off x="230651" y="2343150"/>
            <a:ext cx="5636748" cy="2590800"/>
          </a:xfrm>
          <a:prstGeom prst="rect">
            <a:avLst/>
          </a:prstGeom>
          <a:ln>
            <a:solidFill>
              <a:schemeClr val="accent1"/>
            </a:solidFill>
          </a:ln>
        </p:spPr>
      </p:pic>
      <p:cxnSp>
        <p:nvCxnSpPr>
          <p:cNvPr id="10" name="Straight Connector 9">
            <a:extLst>
              <a:ext uri="{FF2B5EF4-FFF2-40B4-BE49-F238E27FC236}">
                <a16:creationId xmlns:a16="http://schemas.microsoft.com/office/drawing/2014/main" id="{A16E808E-D156-A15C-EEB5-A88BFD523BCD}"/>
              </a:ext>
            </a:extLst>
          </p:cNvPr>
          <p:cNvCxnSpPr/>
          <p:nvPr/>
        </p:nvCxnSpPr>
        <p:spPr>
          <a:xfrm>
            <a:off x="6600825" y="1304925"/>
            <a:ext cx="0" cy="547687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F377C81E-F1C1-E195-FE5B-073E6E753B5B}"/>
              </a:ext>
            </a:extLst>
          </p:cNvPr>
          <p:cNvSpPr txBox="1"/>
          <p:nvPr/>
        </p:nvSpPr>
        <p:spPr>
          <a:xfrm>
            <a:off x="6905624" y="1457325"/>
            <a:ext cx="1619250" cy="369332"/>
          </a:xfrm>
          <a:prstGeom prst="rect">
            <a:avLst/>
          </a:prstGeom>
          <a:noFill/>
        </p:spPr>
        <p:txBody>
          <a:bodyPr wrap="square" rtlCol="0">
            <a:spAutoFit/>
          </a:bodyPr>
          <a:lstStyle/>
          <a:p>
            <a:r>
              <a:rPr lang="en-US" b="1" dirty="0"/>
              <a:t>Comments</a:t>
            </a:r>
          </a:p>
        </p:txBody>
      </p:sp>
      <p:cxnSp>
        <p:nvCxnSpPr>
          <p:cNvPr id="14" name="Connector: Elbow 13">
            <a:extLst>
              <a:ext uri="{FF2B5EF4-FFF2-40B4-BE49-F238E27FC236}">
                <a16:creationId xmlns:a16="http://schemas.microsoft.com/office/drawing/2014/main" id="{FD6A952F-BA50-EA95-1E0C-A271FBDD71D8}"/>
              </a:ext>
            </a:extLst>
          </p:cNvPr>
          <p:cNvCxnSpPr>
            <a:cxnSpLocks/>
          </p:cNvCxnSpPr>
          <p:nvPr/>
        </p:nvCxnSpPr>
        <p:spPr>
          <a:xfrm rot="10800000" flipV="1">
            <a:off x="4257678" y="3638548"/>
            <a:ext cx="3282413" cy="404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69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1.BBALL STUDY</a:t>
            </a:r>
          </a:p>
        </p:txBody>
      </p:sp>
      <p:cxnSp>
        <p:nvCxnSpPr>
          <p:cNvPr id="14" name="Connector: Elbow 13">
            <a:extLst>
              <a:ext uri="{FF2B5EF4-FFF2-40B4-BE49-F238E27FC236}">
                <a16:creationId xmlns:a16="http://schemas.microsoft.com/office/drawing/2014/main" id="{FD6A952F-BA50-EA95-1E0C-A271FBDD71D8}"/>
              </a:ext>
            </a:extLst>
          </p:cNvPr>
          <p:cNvCxnSpPr>
            <a:cxnSpLocks/>
          </p:cNvCxnSpPr>
          <p:nvPr/>
        </p:nvCxnSpPr>
        <p:spPr>
          <a:xfrm rot="10800000" flipV="1">
            <a:off x="4257678" y="3638548"/>
            <a:ext cx="3282413" cy="404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12B4D0B-9959-256B-516A-03009E7CC944}"/>
              </a:ext>
            </a:extLst>
          </p:cNvPr>
          <p:cNvPicPr>
            <a:picLocks noChangeAspect="1"/>
          </p:cNvPicPr>
          <p:nvPr/>
        </p:nvPicPr>
        <p:blipFill>
          <a:blip r:embed="rId2"/>
          <a:stretch>
            <a:fillRect/>
          </a:stretch>
        </p:blipFill>
        <p:spPr>
          <a:xfrm>
            <a:off x="1095375" y="1658275"/>
            <a:ext cx="6443979" cy="4206339"/>
          </a:xfrm>
          <a:prstGeom prst="rect">
            <a:avLst/>
          </a:prstGeom>
          <a:solidFill>
            <a:schemeClr val="tx1"/>
          </a:solidFill>
          <a:ln>
            <a:solidFill>
              <a:schemeClr val="accent4"/>
            </a:solidFill>
          </a:ln>
        </p:spPr>
      </p:pic>
    </p:spTree>
    <p:extLst>
      <p:ext uri="{BB962C8B-B14F-4D97-AF65-F5344CB8AC3E}">
        <p14:creationId xmlns:p14="http://schemas.microsoft.com/office/powerpoint/2010/main" val="3184732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1 (2 hours)</a:t>
            </a:r>
          </a:p>
        </p:txBody>
      </p:sp>
      <p:pic>
        <p:nvPicPr>
          <p:cNvPr id="4" name="Picture 3">
            <a:extLst>
              <a:ext uri="{FF2B5EF4-FFF2-40B4-BE49-F238E27FC236}">
                <a16:creationId xmlns:a16="http://schemas.microsoft.com/office/drawing/2014/main" id="{2F042F30-A667-2D40-A614-A35AC203C192}"/>
              </a:ext>
            </a:extLst>
          </p:cNvPr>
          <p:cNvPicPr>
            <a:picLocks noChangeAspect="1"/>
          </p:cNvPicPr>
          <p:nvPr/>
        </p:nvPicPr>
        <p:blipFill>
          <a:blip r:embed="rId2"/>
          <a:stretch>
            <a:fillRect/>
          </a:stretch>
        </p:blipFill>
        <p:spPr>
          <a:xfrm>
            <a:off x="1474076" y="1889234"/>
            <a:ext cx="6195848" cy="4130565"/>
          </a:xfrm>
          <a:prstGeom prst="rect">
            <a:avLst/>
          </a:prstGeom>
        </p:spPr>
      </p:pic>
    </p:spTree>
    <p:extLst>
      <p:ext uri="{BB962C8B-B14F-4D97-AF65-F5344CB8AC3E}">
        <p14:creationId xmlns:p14="http://schemas.microsoft.com/office/powerpoint/2010/main" val="796439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1.BBALL STUDY</a:t>
            </a:r>
          </a:p>
        </p:txBody>
      </p:sp>
      <p:cxnSp>
        <p:nvCxnSpPr>
          <p:cNvPr id="14" name="Connector: Elbow 13">
            <a:extLst>
              <a:ext uri="{FF2B5EF4-FFF2-40B4-BE49-F238E27FC236}">
                <a16:creationId xmlns:a16="http://schemas.microsoft.com/office/drawing/2014/main" id="{FD6A952F-BA50-EA95-1E0C-A271FBDD71D8}"/>
              </a:ext>
            </a:extLst>
          </p:cNvPr>
          <p:cNvCxnSpPr>
            <a:cxnSpLocks/>
          </p:cNvCxnSpPr>
          <p:nvPr/>
        </p:nvCxnSpPr>
        <p:spPr>
          <a:xfrm rot="10800000" flipV="1">
            <a:off x="4257678" y="3638548"/>
            <a:ext cx="3282413" cy="4048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58319A3-3416-BDCA-D319-516B1B0F5C35}"/>
              </a:ext>
            </a:extLst>
          </p:cNvPr>
          <p:cNvPicPr>
            <a:picLocks noChangeAspect="1"/>
          </p:cNvPicPr>
          <p:nvPr/>
        </p:nvPicPr>
        <p:blipFill>
          <a:blip r:embed="rId2"/>
          <a:stretch>
            <a:fillRect/>
          </a:stretch>
        </p:blipFill>
        <p:spPr>
          <a:xfrm>
            <a:off x="801954" y="1629511"/>
            <a:ext cx="7540091" cy="4571391"/>
          </a:xfrm>
          <a:prstGeom prst="rect">
            <a:avLst/>
          </a:prstGeom>
          <a:ln>
            <a:solidFill>
              <a:schemeClr val="accent4"/>
            </a:solidFill>
          </a:ln>
        </p:spPr>
      </p:pic>
    </p:spTree>
    <p:extLst>
      <p:ext uri="{BB962C8B-B14F-4D97-AF65-F5344CB8AC3E}">
        <p14:creationId xmlns:p14="http://schemas.microsoft.com/office/powerpoint/2010/main" val="454992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1.BBALL STUDY</a:t>
            </a:r>
          </a:p>
        </p:txBody>
      </p:sp>
      <p:sp>
        <p:nvSpPr>
          <p:cNvPr id="5" name="Content Placeholder 4">
            <a:extLst>
              <a:ext uri="{FF2B5EF4-FFF2-40B4-BE49-F238E27FC236}">
                <a16:creationId xmlns:a16="http://schemas.microsoft.com/office/drawing/2014/main" id="{E542F2E1-743A-B123-4DE8-9D2D5C1A37D6}"/>
              </a:ext>
            </a:extLst>
          </p:cNvPr>
          <p:cNvSpPr>
            <a:spLocks noGrp="1"/>
          </p:cNvSpPr>
          <p:nvPr>
            <p:ph idx="1"/>
          </p:nvPr>
        </p:nvSpPr>
        <p:spPr>
          <a:xfrm>
            <a:off x="6905624" y="1853248"/>
            <a:ext cx="1852929" cy="4861877"/>
          </a:xfrm>
          <a:solidFill>
            <a:schemeClr val="tx1">
              <a:alpha val="13000"/>
            </a:schemeClr>
          </a:solidFill>
          <a:ln>
            <a:solidFill>
              <a:schemeClr val="bg1"/>
            </a:solidFill>
          </a:ln>
        </p:spPr>
        <p:txBody>
          <a:bodyPr>
            <a:normAutofit/>
          </a:bodyPr>
          <a:lstStyle/>
          <a:p>
            <a:r>
              <a:rPr lang="en-US" sz="1200" b="1" dirty="0"/>
              <a:t>Creation of the new column(Total Inches_</a:t>
            </a:r>
          </a:p>
          <a:p>
            <a:r>
              <a:rPr lang="en-US" sz="1200" b="1" dirty="0"/>
              <a:t>Height Avg and Total calculation </a:t>
            </a:r>
          </a:p>
          <a:p>
            <a:r>
              <a:rPr lang="en-US" sz="1200" b="1" dirty="0"/>
              <a:t>Plotting data</a:t>
            </a:r>
          </a:p>
          <a:p>
            <a:pPr marL="0" indent="0">
              <a:buNone/>
            </a:pPr>
            <a:endParaRPr lang="en-US" sz="1800" b="1" dirty="0"/>
          </a:p>
        </p:txBody>
      </p:sp>
      <p:cxnSp>
        <p:nvCxnSpPr>
          <p:cNvPr id="10" name="Straight Connector 9">
            <a:extLst>
              <a:ext uri="{FF2B5EF4-FFF2-40B4-BE49-F238E27FC236}">
                <a16:creationId xmlns:a16="http://schemas.microsoft.com/office/drawing/2014/main" id="{A16E808E-D156-A15C-EEB5-A88BFD523BCD}"/>
              </a:ext>
            </a:extLst>
          </p:cNvPr>
          <p:cNvCxnSpPr/>
          <p:nvPr/>
        </p:nvCxnSpPr>
        <p:spPr>
          <a:xfrm>
            <a:off x="6600825" y="1304925"/>
            <a:ext cx="0" cy="547687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F377C81E-F1C1-E195-FE5B-073E6E753B5B}"/>
              </a:ext>
            </a:extLst>
          </p:cNvPr>
          <p:cNvSpPr txBox="1"/>
          <p:nvPr/>
        </p:nvSpPr>
        <p:spPr>
          <a:xfrm>
            <a:off x="6905624" y="1457325"/>
            <a:ext cx="1619250" cy="369332"/>
          </a:xfrm>
          <a:prstGeom prst="rect">
            <a:avLst/>
          </a:prstGeom>
          <a:noFill/>
        </p:spPr>
        <p:txBody>
          <a:bodyPr wrap="square" rtlCol="0">
            <a:spAutoFit/>
          </a:bodyPr>
          <a:lstStyle/>
          <a:p>
            <a:r>
              <a:rPr lang="en-US" b="1" dirty="0"/>
              <a:t>Comments</a:t>
            </a:r>
          </a:p>
        </p:txBody>
      </p:sp>
      <p:pic>
        <p:nvPicPr>
          <p:cNvPr id="4" name="Picture 3">
            <a:extLst>
              <a:ext uri="{FF2B5EF4-FFF2-40B4-BE49-F238E27FC236}">
                <a16:creationId xmlns:a16="http://schemas.microsoft.com/office/drawing/2014/main" id="{94F88FC9-686C-AAAF-C5A8-7FEF2B432529}"/>
              </a:ext>
            </a:extLst>
          </p:cNvPr>
          <p:cNvPicPr>
            <a:picLocks noChangeAspect="1"/>
          </p:cNvPicPr>
          <p:nvPr/>
        </p:nvPicPr>
        <p:blipFill>
          <a:blip r:embed="rId2"/>
          <a:stretch>
            <a:fillRect/>
          </a:stretch>
        </p:blipFill>
        <p:spPr>
          <a:xfrm>
            <a:off x="385447" y="1877984"/>
            <a:ext cx="5910578" cy="4527298"/>
          </a:xfrm>
          <a:prstGeom prst="rect">
            <a:avLst/>
          </a:prstGeom>
        </p:spPr>
      </p:pic>
      <p:sp>
        <p:nvSpPr>
          <p:cNvPr id="6" name="Rectangle 5">
            <a:extLst>
              <a:ext uri="{FF2B5EF4-FFF2-40B4-BE49-F238E27FC236}">
                <a16:creationId xmlns:a16="http://schemas.microsoft.com/office/drawing/2014/main" id="{AA4FADCD-65CD-865E-90C9-C27F00D87E1F}"/>
              </a:ext>
            </a:extLst>
          </p:cNvPr>
          <p:cNvSpPr/>
          <p:nvPr/>
        </p:nvSpPr>
        <p:spPr>
          <a:xfrm>
            <a:off x="484710" y="2697715"/>
            <a:ext cx="4967603" cy="83820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DBEAE37-DC7A-4385-AF14-F8C66EC80794}"/>
              </a:ext>
            </a:extLst>
          </p:cNvPr>
          <p:cNvCxnSpPr>
            <a:cxnSpLocks/>
          </p:cNvCxnSpPr>
          <p:nvPr/>
        </p:nvCxnSpPr>
        <p:spPr>
          <a:xfrm rot="10800000" flipV="1">
            <a:off x="5452314" y="2162173"/>
            <a:ext cx="1920039" cy="9239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9D21333-04CA-0282-4885-72ADDCE90879}"/>
              </a:ext>
            </a:extLst>
          </p:cNvPr>
          <p:cNvSpPr/>
          <p:nvPr/>
        </p:nvSpPr>
        <p:spPr>
          <a:xfrm>
            <a:off x="452122" y="3733800"/>
            <a:ext cx="4967603" cy="852207"/>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F2403D3D-B88C-2D2F-0682-E299D87908E4}"/>
              </a:ext>
            </a:extLst>
          </p:cNvPr>
          <p:cNvCxnSpPr>
            <a:cxnSpLocks/>
          </p:cNvCxnSpPr>
          <p:nvPr/>
        </p:nvCxnSpPr>
        <p:spPr>
          <a:xfrm rot="10800000" flipV="1">
            <a:off x="5324475" y="2905125"/>
            <a:ext cx="2047878" cy="11810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709D761-3ADC-F8AA-7CCB-28A00E10E79B}"/>
              </a:ext>
            </a:extLst>
          </p:cNvPr>
          <p:cNvCxnSpPr/>
          <p:nvPr/>
        </p:nvCxnSpPr>
        <p:spPr>
          <a:xfrm rot="10800000" flipV="1">
            <a:off x="5324474" y="3248025"/>
            <a:ext cx="2215616" cy="21526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3B896B8-53DB-B6EB-02FF-6A9A3989D830}"/>
              </a:ext>
            </a:extLst>
          </p:cNvPr>
          <p:cNvSpPr/>
          <p:nvPr/>
        </p:nvSpPr>
        <p:spPr>
          <a:xfrm>
            <a:off x="414759" y="4732962"/>
            <a:ext cx="4967603" cy="167232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64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2 (2-3 hours)</a:t>
            </a:r>
          </a:p>
        </p:txBody>
      </p:sp>
      <p:pic>
        <p:nvPicPr>
          <p:cNvPr id="3" name="Picture 2">
            <a:extLst>
              <a:ext uri="{FF2B5EF4-FFF2-40B4-BE49-F238E27FC236}">
                <a16:creationId xmlns:a16="http://schemas.microsoft.com/office/drawing/2014/main" id="{EEC7A98E-5FB3-C04C-BBA0-A279248869CB}"/>
              </a:ext>
            </a:extLst>
          </p:cNvPr>
          <p:cNvPicPr>
            <a:picLocks noChangeAspect="1"/>
          </p:cNvPicPr>
          <p:nvPr/>
        </p:nvPicPr>
        <p:blipFill>
          <a:blip r:embed="rId2"/>
          <a:stretch>
            <a:fillRect/>
          </a:stretch>
        </p:blipFill>
        <p:spPr>
          <a:xfrm>
            <a:off x="860433" y="1970689"/>
            <a:ext cx="7423134" cy="3878909"/>
          </a:xfrm>
          <a:prstGeom prst="rect">
            <a:avLst/>
          </a:prstGeom>
        </p:spPr>
      </p:pic>
    </p:spTree>
    <p:extLst>
      <p:ext uri="{BB962C8B-B14F-4D97-AF65-F5344CB8AC3E}">
        <p14:creationId xmlns:p14="http://schemas.microsoft.com/office/powerpoint/2010/main" val="1548798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2000" dirty="0"/>
              <a:t>We previously used a dataset called FIFA </a:t>
            </a:r>
            <a:r>
              <a:rPr lang="en-US" sz="2000" dirty="0" err="1"/>
              <a:t>Players.csv</a:t>
            </a:r>
            <a:r>
              <a:rPr lang="en-US" sz="2000" dirty="0"/>
              <a:t> which contained information about Soccer players.  </a:t>
            </a:r>
          </a:p>
          <a:p>
            <a:pPr marL="0" indent="0">
              <a:buNone/>
            </a:pPr>
            <a:endParaRPr lang="en-US" sz="2000" dirty="0"/>
          </a:p>
          <a:p>
            <a:pPr marL="457200" indent="-457200">
              <a:buAutoNum type="alphaLcPeriod"/>
            </a:pPr>
            <a:r>
              <a:rPr lang="en-US" sz="2000" dirty="0"/>
              <a:t>Use the string functions and regular expressions to assess a relationship between height and weight among soccer players.  To do this you will need to manipulate the height and weight columns into columns that have numeric values of the height and weight.  Tell your story using 2 – 4 PPT Slides. </a:t>
            </a:r>
          </a:p>
          <a:p>
            <a:pPr marL="457200" indent="-457200">
              <a:buAutoNum type="alphaLcPeriod"/>
            </a:pPr>
            <a:endParaRPr lang="en-US" sz="2000" dirty="0"/>
          </a:p>
          <a:p>
            <a:pPr marL="457200" indent="-457200">
              <a:buAutoNum type="alphaLcPeriod"/>
            </a:pPr>
            <a:r>
              <a:rPr lang="en-US" sz="2000" dirty="0"/>
              <a:t>Next, assess this relationship between just the LB and LM positions.  (1 slide should do it.)</a:t>
            </a:r>
          </a:p>
        </p:txBody>
      </p:sp>
    </p:spTree>
    <p:extLst>
      <p:ext uri="{BB962C8B-B14F-4D97-AF65-F5344CB8AC3E}">
        <p14:creationId xmlns:p14="http://schemas.microsoft.com/office/powerpoint/2010/main" val="611349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2.FIFA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1200" dirty="0"/>
              <a:t>We previously used a dataset called FIFA </a:t>
            </a:r>
            <a:r>
              <a:rPr lang="en-US" sz="1200" dirty="0" err="1"/>
              <a:t>Players.csv</a:t>
            </a:r>
            <a:r>
              <a:rPr lang="en-US" sz="1200" dirty="0"/>
              <a:t> which contained information about Soccer players.  </a:t>
            </a:r>
          </a:p>
          <a:p>
            <a:pPr marL="0" indent="0">
              <a:buNone/>
            </a:pPr>
            <a:endParaRPr lang="en-US" sz="1200" dirty="0"/>
          </a:p>
          <a:p>
            <a:pPr marL="457200" indent="-457200">
              <a:buAutoNum type="alphaLcPeriod"/>
            </a:pPr>
            <a:r>
              <a:rPr lang="en-US" sz="1200" dirty="0"/>
              <a:t>Use the string functions and regular expressions to assess a relationship between height and weight among soccer players.  To do this you will need to manipulate the height and weight columns into columns that have numeric values of the height and weight.  Tell your story using 2 – 4 PPT Slides. </a:t>
            </a:r>
          </a:p>
          <a:p>
            <a:pPr marL="457200" indent="-457200">
              <a:buAutoNum type="alphaLcPeriod"/>
            </a:pPr>
            <a:endParaRPr lang="en-US" sz="2000" dirty="0"/>
          </a:p>
        </p:txBody>
      </p:sp>
      <p:pic>
        <p:nvPicPr>
          <p:cNvPr id="5" name="Picture 4">
            <a:extLst>
              <a:ext uri="{FF2B5EF4-FFF2-40B4-BE49-F238E27FC236}">
                <a16:creationId xmlns:a16="http://schemas.microsoft.com/office/drawing/2014/main" id="{B6EA6AA3-4198-6D4C-BC3B-270189979998}"/>
              </a:ext>
            </a:extLst>
          </p:cNvPr>
          <p:cNvPicPr>
            <a:picLocks noChangeAspect="1"/>
          </p:cNvPicPr>
          <p:nvPr/>
        </p:nvPicPr>
        <p:blipFill>
          <a:blip r:embed="rId2"/>
          <a:stretch>
            <a:fillRect/>
          </a:stretch>
        </p:blipFill>
        <p:spPr>
          <a:xfrm>
            <a:off x="2762250" y="3000730"/>
            <a:ext cx="3152775" cy="3273455"/>
          </a:xfrm>
          <a:prstGeom prst="rect">
            <a:avLst/>
          </a:prstGeom>
          <a:ln>
            <a:solidFill>
              <a:schemeClr val="bg1"/>
            </a:solidFill>
          </a:ln>
        </p:spPr>
      </p:pic>
    </p:spTree>
    <p:extLst>
      <p:ext uri="{BB962C8B-B14F-4D97-AF65-F5344CB8AC3E}">
        <p14:creationId xmlns:p14="http://schemas.microsoft.com/office/powerpoint/2010/main" val="42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2.FIFA STUDY</a:t>
            </a:r>
          </a:p>
        </p:txBody>
      </p:sp>
      <p:sp>
        <p:nvSpPr>
          <p:cNvPr id="5" name="Content Placeholder 4">
            <a:extLst>
              <a:ext uri="{FF2B5EF4-FFF2-40B4-BE49-F238E27FC236}">
                <a16:creationId xmlns:a16="http://schemas.microsoft.com/office/drawing/2014/main" id="{E542F2E1-743A-B123-4DE8-9D2D5C1A37D6}"/>
              </a:ext>
            </a:extLst>
          </p:cNvPr>
          <p:cNvSpPr>
            <a:spLocks noGrp="1"/>
          </p:cNvSpPr>
          <p:nvPr>
            <p:ph idx="1"/>
          </p:nvPr>
        </p:nvSpPr>
        <p:spPr>
          <a:xfrm>
            <a:off x="6905624" y="1853248"/>
            <a:ext cx="1852929" cy="4861877"/>
          </a:xfrm>
          <a:solidFill>
            <a:schemeClr val="tx1">
              <a:alpha val="13000"/>
            </a:schemeClr>
          </a:solidFill>
          <a:ln>
            <a:solidFill>
              <a:schemeClr val="bg1"/>
            </a:solidFill>
          </a:ln>
        </p:spPr>
        <p:txBody>
          <a:bodyPr>
            <a:normAutofit/>
          </a:bodyPr>
          <a:lstStyle/>
          <a:p>
            <a:r>
              <a:rPr lang="en-US" sz="1400" b="1" dirty="0"/>
              <a:t>In the image we can see the format of the variable weight and height </a:t>
            </a:r>
          </a:p>
          <a:p>
            <a:r>
              <a:rPr lang="en-US" sz="1400" b="1" dirty="0"/>
              <a:t>Approach for </a:t>
            </a:r>
            <a:r>
              <a:rPr lang="en-US" sz="1400" b="1" dirty="0" err="1"/>
              <a:t>Height</a:t>
            </a:r>
            <a:r>
              <a:rPr lang="en-US" sz="1400" b="1" dirty="0" err="1">
                <a:sym typeface="Wingdings" panose="05000000000000000000" pitchFamily="2" charset="2"/>
              </a:rPr>
              <a:t>use</a:t>
            </a:r>
            <a:r>
              <a:rPr lang="en-US" sz="1400" b="1" dirty="0">
                <a:sym typeface="Wingdings" panose="05000000000000000000" pitchFamily="2" charset="2"/>
              </a:rPr>
              <a:t> STR_SPLIT and ‘ as a separator</a:t>
            </a:r>
          </a:p>
          <a:p>
            <a:r>
              <a:rPr lang="en-US" sz="1400" b="1" dirty="0">
                <a:sym typeface="Wingdings" panose="05000000000000000000" pitchFamily="2" charset="2"/>
              </a:rPr>
              <a:t>Approach for </a:t>
            </a:r>
            <a:r>
              <a:rPr lang="en-US" sz="1400" b="1" dirty="0" err="1">
                <a:sym typeface="Wingdings" panose="05000000000000000000" pitchFamily="2" charset="2"/>
              </a:rPr>
              <a:t>Weightuse</a:t>
            </a:r>
            <a:r>
              <a:rPr lang="en-US" sz="1400" b="1" dirty="0">
                <a:sym typeface="Wingdings" panose="05000000000000000000" pitchFamily="2" charset="2"/>
              </a:rPr>
              <a:t> STR_REPLACE and space for all character different than a digit</a:t>
            </a:r>
            <a:endParaRPr lang="en-US" sz="1400" b="1" dirty="0"/>
          </a:p>
          <a:p>
            <a:pPr marL="0" indent="0">
              <a:buNone/>
            </a:pPr>
            <a:endParaRPr lang="en-US" sz="1800" b="1" dirty="0"/>
          </a:p>
        </p:txBody>
      </p:sp>
      <p:cxnSp>
        <p:nvCxnSpPr>
          <p:cNvPr id="10" name="Straight Connector 9">
            <a:extLst>
              <a:ext uri="{FF2B5EF4-FFF2-40B4-BE49-F238E27FC236}">
                <a16:creationId xmlns:a16="http://schemas.microsoft.com/office/drawing/2014/main" id="{A16E808E-D156-A15C-EEB5-A88BFD523BCD}"/>
              </a:ext>
            </a:extLst>
          </p:cNvPr>
          <p:cNvCxnSpPr/>
          <p:nvPr/>
        </p:nvCxnSpPr>
        <p:spPr>
          <a:xfrm>
            <a:off x="6600825" y="1304925"/>
            <a:ext cx="0" cy="547687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F377C81E-F1C1-E195-FE5B-073E6E753B5B}"/>
              </a:ext>
            </a:extLst>
          </p:cNvPr>
          <p:cNvSpPr txBox="1"/>
          <p:nvPr/>
        </p:nvSpPr>
        <p:spPr>
          <a:xfrm>
            <a:off x="6905624" y="1457325"/>
            <a:ext cx="1619250" cy="369332"/>
          </a:xfrm>
          <a:prstGeom prst="rect">
            <a:avLst/>
          </a:prstGeom>
          <a:noFill/>
        </p:spPr>
        <p:txBody>
          <a:bodyPr wrap="square" rtlCol="0">
            <a:spAutoFit/>
          </a:bodyPr>
          <a:lstStyle/>
          <a:p>
            <a:r>
              <a:rPr lang="en-US" b="1" dirty="0"/>
              <a:t>Comments</a:t>
            </a:r>
          </a:p>
        </p:txBody>
      </p:sp>
      <p:pic>
        <p:nvPicPr>
          <p:cNvPr id="6" name="Picture 5">
            <a:extLst>
              <a:ext uri="{FF2B5EF4-FFF2-40B4-BE49-F238E27FC236}">
                <a16:creationId xmlns:a16="http://schemas.microsoft.com/office/drawing/2014/main" id="{8C746987-8521-4719-50E3-4A543E3AFD37}"/>
              </a:ext>
            </a:extLst>
          </p:cNvPr>
          <p:cNvPicPr>
            <a:picLocks noChangeAspect="1"/>
          </p:cNvPicPr>
          <p:nvPr/>
        </p:nvPicPr>
        <p:blipFill>
          <a:blip r:embed="rId2"/>
          <a:stretch>
            <a:fillRect/>
          </a:stretch>
        </p:blipFill>
        <p:spPr>
          <a:xfrm>
            <a:off x="756802" y="1826657"/>
            <a:ext cx="5363010" cy="4224337"/>
          </a:xfrm>
          <a:prstGeom prst="rect">
            <a:avLst/>
          </a:prstGeom>
          <a:noFill/>
          <a:ln>
            <a:solidFill>
              <a:schemeClr val="accent1"/>
            </a:solidFill>
          </a:ln>
        </p:spPr>
      </p:pic>
    </p:spTree>
    <p:extLst>
      <p:ext uri="{BB962C8B-B14F-4D97-AF65-F5344CB8AC3E}">
        <p14:creationId xmlns:p14="http://schemas.microsoft.com/office/powerpoint/2010/main" val="2121824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2.FIFA STUDY</a:t>
            </a:r>
          </a:p>
        </p:txBody>
      </p:sp>
      <p:sp>
        <p:nvSpPr>
          <p:cNvPr id="5" name="Content Placeholder 4">
            <a:extLst>
              <a:ext uri="{FF2B5EF4-FFF2-40B4-BE49-F238E27FC236}">
                <a16:creationId xmlns:a16="http://schemas.microsoft.com/office/drawing/2014/main" id="{E542F2E1-743A-B123-4DE8-9D2D5C1A37D6}"/>
              </a:ext>
            </a:extLst>
          </p:cNvPr>
          <p:cNvSpPr>
            <a:spLocks noGrp="1"/>
          </p:cNvSpPr>
          <p:nvPr>
            <p:ph idx="1"/>
          </p:nvPr>
        </p:nvSpPr>
        <p:spPr>
          <a:xfrm>
            <a:off x="6905624" y="1853248"/>
            <a:ext cx="1852929" cy="4861877"/>
          </a:xfrm>
          <a:solidFill>
            <a:schemeClr val="tx1">
              <a:alpha val="13000"/>
            </a:schemeClr>
          </a:solidFill>
          <a:ln>
            <a:solidFill>
              <a:schemeClr val="bg1"/>
            </a:solidFill>
          </a:ln>
        </p:spPr>
        <p:txBody>
          <a:bodyPr>
            <a:normAutofit/>
          </a:bodyPr>
          <a:lstStyle/>
          <a:p>
            <a:r>
              <a:rPr lang="en-US" sz="1100" b="1" dirty="0"/>
              <a:t>We read the FifaPlayersFile.csv</a:t>
            </a:r>
          </a:p>
          <a:p>
            <a:r>
              <a:rPr lang="en-US" sz="1100" b="1" dirty="0"/>
              <a:t>As you can see in the picture, we used </a:t>
            </a:r>
            <a:r>
              <a:rPr lang="en-US" sz="1100" b="1" dirty="0" err="1"/>
              <a:t>str_split</a:t>
            </a:r>
            <a:r>
              <a:rPr lang="en-US" sz="1100" b="1" dirty="0"/>
              <a:t> to divide the feet from the inches and make the calculation</a:t>
            </a:r>
          </a:p>
          <a:p>
            <a:r>
              <a:rPr lang="en-US" sz="1100" b="1" dirty="0"/>
              <a:t>We also could use another regex and </a:t>
            </a:r>
            <a:r>
              <a:rPr lang="en-US" sz="1100" b="1" dirty="0" err="1"/>
              <a:t>str_replace</a:t>
            </a:r>
            <a:r>
              <a:rPr lang="en-US" sz="1100" b="1" dirty="0"/>
              <a:t> to make sure we didn’t have any strange character [^[:</a:t>
            </a:r>
            <a:r>
              <a:rPr lang="en-US" sz="1100" b="1" dirty="0" err="1"/>
              <a:t>alnum</a:t>
            </a:r>
            <a:r>
              <a:rPr lang="en-US" sz="1100" b="1" dirty="0"/>
              <a:t>:] ]</a:t>
            </a:r>
          </a:p>
          <a:p>
            <a:r>
              <a:rPr lang="en-US" sz="1100" b="1" dirty="0"/>
              <a:t>We use the regex [^[:digit:]] in order to remove all characters different than a number</a:t>
            </a:r>
          </a:p>
          <a:p>
            <a:pPr marL="0" indent="0">
              <a:buNone/>
            </a:pPr>
            <a:endParaRPr lang="en-US" sz="1800" b="1" dirty="0"/>
          </a:p>
        </p:txBody>
      </p:sp>
      <p:cxnSp>
        <p:nvCxnSpPr>
          <p:cNvPr id="10" name="Straight Connector 9">
            <a:extLst>
              <a:ext uri="{FF2B5EF4-FFF2-40B4-BE49-F238E27FC236}">
                <a16:creationId xmlns:a16="http://schemas.microsoft.com/office/drawing/2014/main" id="{A16E808E-D156-A15C-EEB5-A88BFD523BCD}"/>
              </a:ext>
            </a:extLst>
          </p:cNvPr>
          <p:cNvCxnSpPr/>
          <p:nvPr/>
        </p:nvCxnSpPr>
        <p:spPr>
          <a:xfrm>
            <a:off x="6600825" y="1304925"/>
            <a:ext cx="0" cy="547687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F377C81E-F1C1-E195-FE5B-073E6E753B5B}"/>
              </a:ext>
            </a:extLst>
          </p:cNvPr>
          <p:cNvSpPr txBox="1"/>
          <p:nvPr/>
        </p:nvSpPr>
        <p:spPr>
          <a:xfrm>
            <a:off x="6905624" y="1457325"/>
            <a:ext cx="1619250" cy="369332"/>
          </a:xfrm>
          <a:prstGeom prst="rect">
            <a:avLst/>
          </a:prstGeom>
          <a:noFill/>
        </p:spPr>
        <p:txBody>
          <a:bodyPr wrap="square" rtlCol="0">
            <a:spAutoFit/>
          </a:bodyPr>
          <a:lstStyle/>
          <a:p>
            <a:r>
              <a:rPr lang="en-US" b="1" dirty="0"/>
              <a:t>Comments</a:t>
            </a:r>
          </a:p>
        </p:txBody>
      </p:sp>
      <p:pic>
        <p:nvPicPr>
          <p:cNvPr id="4" name="Picture 3">
            <a:extLst>
              <a:ext uri="{FF2B5EF4-FFF2-40B4-BE49-F238E27FC236}">
                <a16:creationId xmlns:a16="http://schemas.microsoft.com/office/drawing/2014/main" id="{403B5EF3-4F5F-A308-B162-953C90DA0BEB}"/>
              </a:ext>
            </a:extLst>
          </p:cNvPr>
          <p:cNvPicPr>
            <a:picLocks noChangeAspect="1"/>
          </p:cNvPicPr>
          <p:nvPr/>
        </p:nvPicPr>
        <p:blipFill>
          <a:blip r:embed="rId2"/>
          <a:stretch>
            <a:fillRect/>
          </a:stretch>
        </p:blipFill>
        <p:spPr>
          <a:xfrm>
            <a:off x="171450" y="1720193"/>
            <a:ext cx="5857873" cy="4408213"/>
          </a:xfrm>
          <a:prstGeom prst="rect">
            <a:avLst/>
          </a:prstGeom>
          <a:ln>
            <a:solidFill>
              <a:schemeClr val="accent1"/>
            </a:solidFill>
          </a:ln>
        </p:spPr>
      </p:pic>
      <p:cxnSp>
        <p:nvCxnSpPr>
          <p:cNvPr id="8" name="Connector: Elbow 7">
            <a:extLst>
              <a:ext uri="{FF2B5EF4-FFF2-40B4-BE49-F238E27FC236}">
                <a16:creationId xmlns:a16="http://schemas.microsoft.com/office/drawing/2014/main" id="{339051CC-E0BE-F2EB-2555-C8DAF50C94B9}"/>
              </a:ext>
            </a:extLst>
          </p:cNvPr>
          <p:cNvCxnSpPr>
            <a:cxnSpLocks/>
            <a:endCxn id="9" idx="3"/>
          </p:cNvCxnSpPr>
          <p:nvPr/>
        </p:nvCxnSpPr>
        <p:spPr>
          <a:xfrm rot="10800000">
            <a:off x="5505451" y="2252761"/>
            <a:ext cx="1952627" cy="576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750796A-8908-841A-4779-FA87D31BFF2C}"/>
              </a:ext>
            </a:extLst>
          </p:cNvPr>
          <p:cNvSpPr/>
          <p:nvPr/>
        </p:nvSpPr>
        <p:spPr>
          <a:xfrm>
            <a:off x="238124" y="1826657"/>
            <a:ext cx="5267326" cy="852207"/>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161FD4-3576-2645-AE88-CD9EC0753861}"/>
              </a:ext>
            </a:extLst>
          </p:cNvPr>
          <p:cNvSpPr/>
          <p:nvPr/>
        </p:nvSpPr>
        <p:spPr>
          <a:xfrm>
            <a:off x="133349" y="4179137"/>
            <a:ext cx="5267326" cy="852207"/>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C61190EA-F710-CF61-8CA4-BF997F09210F}"/>
              </a:ext>
            </a:extLst>
          </p:cNvPr>
          <p:cNvCxnSpPr>
            <a:endCxn id="13" idx="3"/>
          </p:cNvCxnSpPr>
          <p:nvPr/>
        </p:nvCxnSpPr>
        <p:spPr>
          <a:xfrm rot="10800000" flipV="1">
            <a:off x="5400676" y="3971925"/>
            <a:ext cx="1771653" cy="6333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E959F68-D4F2-C7C5-9FB2-9ED1F001207D}"/>
              </a:ext>
            </a:extLst>
          </p:cNvPr>
          <p:cNvCxnSpPr>
            <a:cxnSpLocks/>
            <a:endCxn id="20" idx="3"/>
          </p:cNvCxnSpPr>
          <p:nvPr/>
        </p:nvCxnSpPr>
        <p:spPr>
          <a:xfrm rot="10800000" flipV="1">
            <a:off x="5395382" y="5400675"/>
            <a:ext cx="1776951" cy="179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92CACB3-3343-7137-9572-03C9DF593313}"/>
              </a:ext>
            </a:extLst>
          </p:cNvPr>
          <p:cNvSpPr/>
          <p:nvPr/>
        </p:nvSpPr>
        <p:spPr>
          <a:xfrm>
            <a:off x="128055" y="5153771"/>
            <a:ext cx="5267326" cy="852207"/>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80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484710" y="452718"/>
            <a:ext cx="7055380" cy="852207"/>
          </a:xfrm>
        </p:spPr>
        <p:txBody>
          <a:bodyPr/>
          <a:lstStyle/>
          <a:p>
            <a:r>
              <a:rPr lang="en-US" dirty="0"/>
              <a:t>2.FIFA STUDY</a:t>
            </a:r>
          </a:p>
        </p:txBody>
      </p:sp>
      <p:sp>
        <p:nvSpPr>
          <p:cNvPr id="5" name="Content Placeholder 4">
            <a:extLst>
              <a:ext uri="{FF2B5EF4-FFF2-40B4-BE49-F238E27FC236}">
                <a16:creationId xmlns:a16="http://schemas.microsoft.com/office/drawing/2014/main" id="{E542F2E1-743A-B123-4DE8-9D2D5C1A37D6}"/>
              </a:ext>
            </a:extLst>
          </p:cNvPr>
          <p:cNvSpPr>
            <a:spLocks noGrp="1"/>
          </p:cNvSpPr>
          <p:nvPr>
            <p:ph idx="1"/>
          </p:nvPr>
        </p:nvSpPr>
        <p:spPr>
          <a:xfrm>
            <a:off x="6905624" y="1853248"/>
            <a:ext cx="1852929" cy="4861877"/>
          </a:xfrm>
          <a:solidFill>
            <a:schemeClr val="tx1">
              <a:alpha val="13000"/>
            </a:schemeClr>
          </a:solidFill>
          <a:ln>
            <a:solidFill>
              <a:schemeClr val="bg1"/>
            </a:solidFill>
          </a:ln>
        </p:spPr>
        <p:txBody>
          <a:bodyPr>
            <a:normAutofit/>
          </a:bodyPr>
          <a:lstStyle/>
          <a:p>
            <a:r>
              <a:rPr lang="en-US" sz="1100" b="1" dirty="0"/>
              <a:t>Plotting the data</a:t>
            </a:r>
          </a:p>
          <a:p>
            <a:r>
              <a:rPr lang="en-US" sz="1100" b="1" dirty="0"/>
              <a:t>Scatterplot</a:t>
            </a:r>
          </a:p>
          <a:p>
            <a:pPr marL="0" indent="0">
              <a:buNone/>
            </a:pPr>
            <a:endParaRPr lang="en-US" sz="1800" b="1" dirty="0"/>
          </a:p>
        </p:txBody>
      </p:sp>
      <p:cxnSp>
        <p:nvCxnSpPr>
          <p:cNvPr id="10" name="Straight Connector 9">
            <a:extLst>
              <a:ext uri="{FF2B5EF4-FFF2-40B4-BE49-F238E27FC236}">
                <a16:creationId xmlns:a16="http://schemas.microsoft.com/office/drawing/2014/main" id="{A16E808E-D156-A15C-EEB5-A88BFD523BCD}"/>
              </a:ext>
            </a:extLst>
          </p:cNvPr>
          <p:cNvCxnSpPr/>
          <p:nvPr/>
        </p:nvCxnSpPr>
        <p:spPr>
          <a:xfrm>
            <a:off x="6600825" y="1304925"/>
            <a:ext cx="0" cy="5476875"/>
          </a:xfrm>
          <a:prstGeom prst="line">
            <a:avLst/>
          </a:prstGeom>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F377C81E-F1C1-E195-FE5B-073E6E753B5B}"/>
              </a:ext>
            </a:extLst>
          </p:cNvPr>
          <p:cNvSpPr txBox="1"/>
          <p:nvPr/>
        </p:nvSpPr>
        <p:spPr>
          <a:xfrm>
            <a:off x="6905624" y="1457325"/>
            <a:ext cx="1619250" cy="369332"/>
          </a:xfrm>
          <a:prstGeom prst="rect">
            <a:avLst/>
          </a:prstGeom>
          <a:noFill/>
        </p:spPr>
        <p:txBody>
          <a:bodyPr wrap="square" rtlCol="0">
            <a:spAutoFit/>
          </a:bodyPr>
          <a:lstStyle/>
          <a:p>
            <a:r>
              <a:rPr lang="en-US" b="1" dirty="0"/>
              <a:t>Comments</a:t>
            </a:r>
          </a:p>
        </p:txBody>
      </p:sp>
      <p:pic>
        <p:nvPicPr>
          <p:cNvPr id="11" name="Picture 10">
            <a:extLst>
              <a:ext uri="{FF2B5EF4-FFF2-40B4-BE49-F238E27FC236}">
                <a16:creationId xmlns:a16="http://schemas.microsoft.com/office/drawing/2014/main" id="{BC31B40B-5BE6-3B77-1290-7BA6ED13FDB5}"/>
              </a:ext>
            </a:extLst>
          </p:cNvPr>
          <p:cNvPicPr>
            <a:picLocks noChangeAspect="1"/>
          </p:cNvPicPr>
          <p:nvPr/>
        </p:nvPicPr>
        <p:blipFill>
          <a:blip r:embed="rId2"/>
          <a:stretch>
            <a:fillRect/>
          </a:stretch>
        </p:blipFill>
        <p:spPr>
          <a:xfrm>
            <a:off x="276225" y="1641991"/>
            <a:ext cx="6019800" cy="768458"/>
          </a:xfrm>
          <a:prstGeom prst="rect">
            <a:avLst/>
          </a:prstGeom>
          <a:ln>
            <a:solidFill>
              <a:schemeClr val="accent1"/>
            </a:solidFill>
          </a:ln>
        </p:spPr>
      </p:pic>
      <p:cxnSp>
        <p:nvCxnSpPr>
          <p:cNvPr id="18" name="Connector: Elbow 17">
            <a:extLst>
              <a:ext uri="{FF2B5EF4-FFF2-40B4-BE49-F238E27FC236}">
                <a16:creationId xmlns:a16="http://schemas.microsoft.com/office/drawing/2014/main" id="{4464FD5C-BB0F-4C04-CEF1-2CC56BB336AC}"/>
              </a:ext>
            </a:extLst>
          </p:cNvPr>
          <p:cNvCxnSpPr/>
          <p:nvPr/>
        </p:nvCxnSpPr>
        <p:spPr>
          <a:xfrm rot="10800000">
            <a:off x="6296026" y="1853249"/>
            <a:ext cx="1076325" cy="993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4701222-7754-9086-05D1-0D665D632C8E}"/>
              </a:ext>
            </a:extLst>
          </p:cNvPr>
          <p:cNvCxnSpPr>
            <a:cxnSpLocks/>
          </p:cNvCxnSpPr>
          <p:nvPr/>
        </p:nvCxnSpPr>
        <p:spPr>
          <a:xfrm rot="5400000">
            <a:off x="5520227" y="2997662"/>
            <a:ext cx="2268510" cy="864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A3C3670-6318-FC3B-36E4-682EF3CDFEBE}"/>
              </a:ext>
            </a:extLst>
          </p:cNvPr>
          <p:cNvPicPr>
            <a:picLocks noChangeAspect="1"/>
          </p:cNvPicPr>
          <p:nvPr/>
        </p:nvPicPr>
        <p:blipFill>
          <a:blip r:embed="rId3"/>
          <a:stretch>
            <a:fillRect/>
          </a:stretch>
        </p:blipFill>
        <p:spPr>
          <a:xfrm>
            <a:off x="276225" y="2815342"/>
            <a:ext cx="5946138" cy="3872852"/>
          </a:xfrm>
          <a:prstGeom prst="rect">
            <a:avLst/>
          </a:prstGeom>
          <a:ln>
            <a:solidFill>
              <a:schemeClr val="accent1"/>
            </a:solidFill>
          </a:ln>
        </p:spPr>
      </p:pic>
    </p:spTree>
    <p:extLst>
      <p:ext uri="{BB962C8B-B14F-4D97-AF65-F5344CB8AC3E}">
        <p14:creationId xmlns:p14="http://schemas.microsoft.com/office/powerpoint/2010/main" val="573119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2.FIFA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457200" indent="-457200">
              <a:buAutoNum type="alphaLcPeriod"/>
            </a:pPr>
            <a:r>
              <a:rPr lang="en-US" sz="2000" dirty="0"/>
              <a:t>Next, assess this relationship between just the LB and LM positions.  (1 slide should do it.)</a:t>
            </a:r>
          </a:p>
        </p:txBody>
      </p:sp>
      <p:pic>
        <p:nvPicPr>
          <p:cNvPr id="5" name="Picture 4">
            <a:extLst>
              <a:ext uri="{FF2B5EF4-FFF2-40B4-BE49-F238E27FC236}">
                <a16:creationId xmlns:a16="http://schemas.microsoft.com/office/drawing/2014/main" id="{CC5BE69C-B1B3-371A-976A-CD92793AF92F}"/>
              </a:ext>
            </a:extLst>
          </p:cNvPr>
          <p:cNvPicPr>
            <a:picLocks noChangeAspect="1"/>
          </p:cNvPicPr>
          <p:nvPr/>
        </p:nvPicPr>
        <p:blipFill>
          <a:blip r:embed="rId2"/>
          <a:stretch>
            <a:fillRect/>
          </a:stretch>
        </p:blipFill>
        <p:spPr>
          <a:xfrm>
            <a:off x="340513" y="2542034"/>
            <a:ext cx="5955514" cy="3939892"/>
          </a:xfrm>
          <a:prstGeom prst="rect">
            <a:avLst/>
          </a:prstGeom>
        </p:spPr>
      </p:pic>
      <p:sp>
        <p:nvSpPr>
          <p:cNvPr id="6" name="Content Placeholder 4">
            <a:extLst>
              <a:ext uri="{FF2B5EF4-FFF2-40B4-BE49-F238E27FC236}">
                <a16:creationId xmlns:a16="http://schemas.microsoft.com/office/drawing/2014/main" id="{D6591367-43A4-5080-5CD2-D97C9EDD2866}"/>
              </a:ext>
            </a:extLst>
          </p:cNvPr>
          <p:cNvSpPr txBox="1">
            <a:spLocks/>
          </p:cNvSpPr>
          <p:nvPr/>
        </p:nvSpPr>
        <p:spPr>
          <a:xfrm>
            <a:off x="6905624" y="2542033"/>
            <a:ext cx="1852929" cy="4173091"/>
          </a:xfrm>
          <a:prstGeom prst="rect">
            <a:avLst/>
          </a:prstGeom>
          <a:solidFill>
            <a:schemeClr val="tx1">
              <a:alpha val="13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100" b="1" dirty="0"/>
              <a:t>There’s a positive relationship between Height and Weight </a:t>
            </a:r>
          </a:p>
          <a:p>
            <a:r>
              <a:rPr lang="en-US" sz="1100" b="1" dirty="0"/>
              <a:t>According to the correlation coefficient and the plot, the relationship between both variables is more </a:t>
            </a:r>
            <a:r>
              <a:rPr lang="en-US" sz="1100" b="1" dirty="0" err="1"/>
              <a:t>stong</a:t>
            </a:r>
            <a:r>
              <a:rPr lang="en-US" sz="1100" b="1" dirty="0"/>
              <a:t> when it comes to LM players</a:t>
            </a:r>
          </a:p>
          <a:p>
            <a:pPr marL="0" indent="0">
              <a:buFont typeface="Wingdings 3" charset="2"/>
              <a:buNone/>
            </a:pPr>
            <a:endParaRPr lang="en-US" sz="1800" b="1" dirty="0"/>
          </a:p>
        </p:txBody>
      </p:sp>
      <p:cxnSp>
        <p:nvCxnSpPr>
          <p:cNvPr id="7" name="Straight Connector 6">
            <a:extLst>
              <a:ext uri="{FF2B5EF4-FFF2-40B4-BE49-F238E27FC236}">
                <a16:creationId xmlns:a16="http://schemas.microsoft.com/office/drawing/2014/main" id="{C89158D5-08F8-74E2-0F0A-57863C4303DC}"/>
              </a:ext>
            </a:extLst>
          </p:cNvPr>
          <p:cNvCxnSpPr>
            <a:cxnSpLocks/>
          </p:cNvCxnSpPr>
          <p:nvPr/>
        </p:nvCxnSpPr>
        <p:spPr>
          <a:xfrm>
            <a:off x="6600825" y="2066925"/>
            <a:ext cx="0" cy="4714875"/>
          </a:xfrm>
          <a:prstGeom prst="line">
            <a:avLst/>
          </a:prstGeom>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2386E17B-2E49-D743-0F45-CDF7ACF59377}"/>
              </a:ext>
            </a:extLst>
          </p:cNvPr>
          <p:cNvSpPr txBox="1"/>
          <p:nvPr/>
        </p:nvSpPr>
        <p:spPr>
          <a:xfrm>
            <a:off x="7022463" y="2060599"/>
            <a:ext cx="1619250" cy="369332"/>
          </a:xfrm>
          <a:prstGeom prst="rect">
            <a:avLst/>
          </a:prstGeom>
          <a:noFill/>
        </p:spPr>
        <p:txBody>
          <a:bodyPr wrap="square" rtlCol="0">
            <a:spAutoFit/>
          </a:bodyPr>
          <a:lstStyle/>
          <a:p>
            <a:r>
              <a:rPr lang="en-US" b="1" dirty="0"/>
              <a:t>Comments</a:t>
            </a:r>
          </a:p>
        </p:txBody>
      </p:sp>
    </p:spTree>
    <p:extLst>
      <p:ext uri="{BB962C8B-B14F-4D97-AF65-F5344CB8AC3E}">
        <p14:creationId xmlns:p14="http://schemas.microsoft.com/office/powerpoint/2010/main" val="27865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2.FIFA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457200" indent="-457200">
              <a:buAutoNum type="alphaLcPeriod"/>
            </a:pPr>
            <a:r>
              <a:rPr lang="en-US" sz="2000" dirty="0"/>
              <a:t>Next, assess this relationship between just the LB and LM positions.  (1 slide should do it.)</a:t>
            </a:r>
          </a:p>
        </p:txBody>
      </p:sp>
      <p:sp>
        <p:nvSpPr>
          <p:cNvPr id="6" name="Content Placeholder 4">
            <a:extLst>
              <a:ext uri="{FF2B5EF4-FFF2-40B4-BE49-F238E27FC236}">
                <a16:creationId xmlns:a16="http://schemas.microsoft.com/office/drawing/2014/main" id="{D6591367-43A4-5080-5CD2-D97C9EDD2866}"/>
              </a:ext>
            </a:extLst>
          </p:cNvPr>
          <p:cNvSpPr txBox="1">
            <a:spLocks/>
          </p:cNvSpPr>
          <p:nvPr/>
        </p:nvSpPr>
        <p:spPr>
          <a:xfrm>
            <a:off x="6905624" y="2428875"/>
            <a:ext cx="1852929" cy="4286250"/>
          </a:xfrm>
          <a:prstGeom prst="rect">
            <a:avLst/>
          </a:prstGeom>
          <a:solidFill>
            <a:schemeClr val="tx1">
              <a:alpha val="13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400" b="1" dirty="0"/>
              <a:t>We filter the data to select only LM and LB player’s position</a:t>
            </a:r>
          </a:p>
          <a:p>
            <a:r>
              <a:rPr lang="en-US" sz="1400" b="1" dirty="0"/>
              <a:t>We plot using GGPAIRS</a:t>
            </a:r>
          </a:p>
          <a:p>
            <a:pPr marL="0" indent="0">
              <a:buFont typeface="Wingdings 3" charset="2"/>
              <a:buNone/>
            </a:pPr>
            <a:endParaRPr lang="en-US" sz="1800" b="1" dirty="0"/>
          </a:p>
        </p:txBody>
      </p:sp>
      <p:cxnSp>
        <p:nvCxnSpPr>
          <p:cNvPr id="7" name="Straight Connector 6">
            <a:extLst>
              <a:ext uri="{FF2B5EF4-FFF2-40B4-BE49-F238E27FC236}">
                <a16:creationId xmlns:a16="http://schemas.microsoft.com/office/drawing/2014/main" id="{C89158D5-08F8-74E2-0F0A-57863C4303DC}"/>
              </a:ext>
            </a:extLst>
          </p:cNvPr>
          <p:cNvCxnSpPr>
            <a:cxnSpLocks/>
          </p:cNvCxnSpPr>
          <p:nvPr/>
        </p:nvCxnSpPr>
        <p:spPr>
          <a:xfrm>
            <a:off x="6600825" y="2066925"/>
            <a:ext cx="0" cy="4714875"/>
          </a:xfrm>
          <a:prstGeom prst="line">
            <a:avLst/>
          </a:prstGeom>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59C8F7EF-B4B6-BA4C-DC1A-F8D055A0FB35}"/>
              </a:ext>
            </a:extLst>
          </p:cNvPr>
          <p:cNvPicPr>
            <a:picLocks noChangeAspect="1"/>
          </p:cNvPicPr>
          <p:nvPr/>
        </p:nvPicPr>
        <p:blipFill>
          <a:blip r:embed="rId2"/>
          <a:stretch>
            <a:fillRect/>
          </a:stretch>
        </p:blipFill>
        <p:spPr>
          <a:xfrm>
            <a:off x="484710" y="3000730"/>
            <a:ext cx="5954188" cy="1408436"/>
          </a:xfrm>
          <a:prstGeom prst="rect">
            <a:avLst/>
          </a:prstGeom>
        </p:spPr>
      </p:pic>
      <p:cxnSp>
        <p:nvCxnSpPr>
          <p:cNvPr id="10" name="Connector: Elbow 9">
            <a:extLst>
              <a:ext uri="{FF2B5EF4-FFF2-40B4-BE49-F238E27FC236}">
                <a16:creationId xmlns:a16="http://schemas.microsoft.com/office/drawing/2014/main" id="{C155CE0E-ACD8-04F6-8CB1-3E1E010AAA0E}"/>
              </a:ext>
            </a:extLst>
          </p:cNvPr>
          <p:cNvCxnSpPr/>
          <p:nvPr/>
        </p:nvCxnSpPr>
        <p:spPr>
          <a:xfrm rot="10800000" flipV="1">
            <a:off x="6162676" y="3190875"/>
            <a:ext cx="742949" cy="5715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E16943E-C31D-9A43-4CBD-1BE36A8BDD1F}"/>
              </a:ext>
            </a:extLst>
          </p:cNvPr>
          <p:cNvCxnSpPr/>
          <p:nvPr/>
        </p:nvCxnSpPr>
        <p:spPr>
          <a:xfrm rot="10800000" flipV="1">
            <a:off x="5153025" y="2552699"/>
            <a:ext cx="1885950" cy="714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78F3AF-69DB-9040-468E-EFA4C0A1B8A0}"/>
              </a:ext>
            </a:extLst>
          </p:cNvPr>
          <p:cNvSpPr txBox="1"/>
          <p:nvPr/>
        </p:nvSpPr>
        <p:spPr>
          <a:xfrm>
            <a:off x="7038975" y="2028738"/>
            <a:ext cx="1619250" cy="369332"/>
          </a:xfrm>
          <a:prstGeom prst="rect">
            <a:avLst/>
          </a:prstGeom>
          <a:noFill/>
        </p:spPr>
        <p:txBody>
          <a:bodyPr wrap="square" rtlCol="0">
            <a:spAutoFit/>
          </a:bodyPr>
          <a:lstStyle/>
          <a:p>
            <a:r>
              <a:rPr lang="en-US" b="1" dirty="0"/>
              <a:t>Comments</a:t>
            </a:r>
          </a:p>
        </p:txBody>
      </p:sp>
    </p:spTree>
    <p:extLst>
      <p:ext uri="{BB962C8B-B14F-4D97-AF65-F5344CB8AC3E}">
        <p14:creationId xmlns:p14="http://schemas.microsoft.com/office/powerpoint/2010/main" val="325219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BBALL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normAutofit lnSpcReduction="10000"/>
          </a:bodyPr>
          <a:lstStyle/>
          <a:p>
            <a:pPr marL="0" indent="0">
              <a:buNone/>
            </a:pPr>
            <a:r>
              <a:rPr lang="en-US" sz="2000" dirty="0"/>
              <a:t>We previously used a dataset called </a:t>
            </a:r>
            <a:r>
              <a:rPr lang="en-US" sz="2000" dirty="0" err="1"/>
              <a:t>PlayerBBall.csv</a:t>
            </a:r>
            <a:r>
              <a:rPr lang="en-US" sz="2000" dirty="0"/>
              <a:t> which contained information about NBA basketball players.  To finish that assignment, you had to manipulate the height column.  Review the code you used to do that and see if you can’t make more efficient code using regular expressions and / or the string functions from this Unit. </a:t>
            </a:r>
          </a:p>
          <a:p>
            <a:r>
              <a:rPr lang="en-US" sz="2000" dirty="0"/>
              <a:t>Use regular expressions to use the height column to create a </a:t>
            </a:r>
            <a:r>
              <a:rPr lang="en-US" sz="2000" dirty="0" err="1"/>
              <a:t>TotalInches</a:t>
            </a:r>
            <a:r>
              <a:rPr lang="en-US" sz="2000" dirty="0"/>
              <a:t> column that has the total height in inches and is recorded as a numeric variable. </a:t>
            </a:r>
          </a:p>
          <a:p>
            <a:r>
              <a:rPr lang="en-US" sz="2000" dirty="0"/>
              <a:t>Use this variable to make a chart that contains histograms of heights for every position (color coded).  </a:t>
            </a:r>
          </a:p>
        </p:txBody>
      </p:sp>
    </p:spTree>
    <p:extLst>
      <p:ext uri="{BB962C8B-B14F-4D97-AF65-F5344CB8AC3E}">
        <p14:creationId xmlns:p14="http://schemas.microsoft.com/office/powerpoint/2010/main" val="42558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8198-76F3-BE4A-94F0-133BBC8471FB}"/>
              </a:ext>
            </a:extLst>
          </p:cNvPr>
          <p:cNvSpPr>
            <a:spLocks noGrp="1"/>
          </p:cNvSpPr>
          <p:nvPr>
            <p:ph type="title"/>
          </p:nvPr>
        </p:nvSpPr>
        <p:spPr/>
        <p:txBody>
          <a:bodyPr/>
          <a:lstStyle/>
          <a:p>
            <a:r>
              <a:rPr lang="en-US" dirty="0"/>
              <a:t>3.BABY NAMES</a:t>
            </a:r>
          </a:p>
        </p:txBody>
      </p:sp>
      <p:sp>
        <p:nvSpPr>
          <p:cNvPr id="4" name="Rectangle 3">
            <a:extLst>
              <a:ext uri="{FF2B5EF4-FFF2-40B4-BE49-F238E27FC236}">
                <a16:creationId xmlns:a16="http://schemas.microsoft.com/office/drawing/2014/main" id="{6604B7DA-EA68-0449-A7C4-989EE9269E65}"/>
              </a:ext>
            </a:extLst>
          </p:cNvPr>
          <p:cNvSpPr/>
          <p:nvPr/>
        </p:nvSpPr>
        <p:spPr>
          <a:xfrm>
            <a:off x="457200" y="1779326"/>
            <a:ext cx="8229600" cy="923330"/>
          </a:xfrm>
          <a:prstGeom prst="rect">
            <a:avLst/>
          </a:prstGeom>
        </p:spPr>
        <p:txBody>
          <a:bodyPr wrap="square">
            <a:spAutoFit/>
          </a:bodyPr>
          <a:lstStyle/>
          <a:p>
            <a:pPr>
              <a:spcBef>
                <a:spcPts val="955"/>
              </a:spcBef>
              <a:tabLst>
                <a:tab pos="435610" algn="l"/>
              </a:tabLst>
            </a:pPr>
            <a:r>
              <a:rPr lang="en-US" b="1" dirty="0">
                <a:latin typeface="Times New Roman" panose="02020603050405020304" pitchFamily="18" charset="0"/>
                <a:ea typeface="Garamond" panose="02020404030301010803" pitchFamily="18" charset="0"/>
                <a:cs typeface="Garamond" panose="02020404030301010803" pitchFamily="18" charset="0"/>
              </a:rPr>
              <a:t>Backstory: </a:t>
            </a:r>
            <a:r>
              <a:rPr lang="en-US" dirty="0">
                <a:latin typeface="Times New Roman" panose="02020603050405020304" pitchFamily="18" charset="0"/>
                <a:ea typeface="Garamond" panose="02020404030301010803" pitchFamily="18" charset="0"/>
                <a:cs typeface="Garamond" panose="02020404030301010803" pitchFamily="18" charset="0"/>
              </a:rPr>
              <a:t>Your client is expecting a baby soon.  However, he is not sure what to name the child.  Being out of the loop, he hires you to help him figure out popular names.  He provides for you raw data in order to help you make a decision.</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61E07B0C-845C-8843-BDA7-03809395DFBD}"/>
              </a:ext>
            </a:extLst>
          </p:cNvPr>
          <p:cNvPicPr>
            <a:picLocks noChangeAspect="1"/>
          </p:cNvPicPr>
          <p:nvPr/>
        </p:nvPicPr>
        <p:blipFill>
          <a:blip r:embed="rId2"/>
          <a:stretch>
            <a:fillRect/>
          </a:stretch>
        </p:blipFill>
        <p:spPr>
          <a:xfrm>
            <a:off x="1923392" y="2961290"/>
            <a:ext cx="5297214" cy="3531476"/>
          </a:xfrm>
          <a:prstGeom prst="rect">
            <a:avLst/>
          </a:prstGeom>
        </p:spPr>
      </p:pic>
    </p:spTree>
    <p:extLst>
      <p:ext uri="{BB962C8B-B14F-4D97-AF65-F5344CB8AC3E}">
        <p14:creationId xmlns:p14="http://schemas.microsoft.com/office/powerpoint/2010/main" val="3922543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normAutofit lnSpcReduction="10000"/>
          </a:bodyPr>
          <a:lstStyle/>
          <a:p>
            <a:pPr lvl="0" algn="r">
              <a:spcBef>
                <a:spcPts val="955"/>
              </a:spcBef>
              <a:buSzPts val="1200"/>
              <a:buFont typeface="Palatino Linotype" panose="02040502050505030304" pitchFamily="18" charset="0"/>
              <a:buAutoNum type="arabicPeriod"/>
              <a:tabLst>
                <a:tab pos="435610" algn="l"/>
              </a:tabLst>
            </a:pP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Data Munging (30 points): </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Utilize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yob2016.txt</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a series of </a:t>
            </a:r>
            <a:r>
              <a:rPr lang="en-US" sz="1400" u="sng" dirty="0">
                <a:latin typeface="Times New Roman" panose="02020603050405020304" pitchFamily="18" charset="0"/>
                <a:ea typeface="Palatino Linotype" panose="02040502050505030304" pitchFamily="18" charset="0"/>
                <a:cs typeface="Palatino Linotype" panose="02040502050505030304" pitchFamily="18" charset="0"/>
              </a:rPr>
              <a:t>popular children’s names</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born in the year 2016 in the United States.  It consists of three columns with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first name</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gender</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and the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amount of children</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given that name.  However, the data is raw and will need cleaning to make it tidy and usable.</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Upon finding the misspelled name, please remove this particular observation, as the client says it’s redundant.  Save the remaining dataset as an object: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y2016 </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sz="3600" dirty="0"/>
          </a:p>
        </p:txBody>
      </p:sp>
    </p:spTree>
    <p:extLst>
      <p:ext uri="{BB962C8B-B14F-4D97-AF65-F5344CB8AC3E}">
        <p14:creationId xmlns:p14="http://schemas.microsoft.com/office/powerpoint/2010/main" val="277147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3.Baby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normAutofit/>
          </a:bodyPr>
          <a:lstStyle/>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marL="0" indent="0">
              <a:buNone/>
            </a:pPr>
            <a:endParaRPr lang="en-US" sz="3600" dirty="0"/>
          </a:p>
        </p:txBody>
      </p:sp>
      <p:pic>
        <p:nvPicPr>
          <p:cNvPr id="7" name="Picture 6">
            <a:extLst>
              <a:ext uri="{FF2B5EF4-FFF2-40B4-BE49-F238E27FC236}">
                <a16:creationId xmlns:a16="http://schemas.microsoft.com/office/drawing/2014/main" id="{786CA705-6835-8219-8ECB-86847679D3CE}"/>
              </a:ext>
            </a:extLst>
          </p:cNvPr>
          <p:cNvPicPr>
            <a:picLocks noChangeAspect="1"/>
          </p:cNvPicPr>
          <p:nvPr/>
        </p:nvPicPr>
        <p:blipFill>
          <a:blip r:embed="rId2"/>
          <a:stretch>
            <a:fillRect/>
          </a:stretch>
        </p:blipFill>
        <p:spPr>
          <a:xfrm>
            <a:off x="4324229" y="3097865"/>
            <a:ext cx="2488937" cy="3538257"/>
          </a:xfrm>
          <a:prstGeom prst="rect">
            <a:avLst/>
          </a:prstGeom>
        </p:spPr>
      </p:pic>
      <p:pic>
        <p:nvPicPr>
          <p:cNvPr id="9" name="Picture 8">
            <a:extLst>
              <a:ext uri="{FF2B5EF4-FFF2-40B4-BE49-F238E27FC236}">
                <a16:creationId xmlns:a16="http://schemas.microsoft.com/office/drawing/2014/main" id="{D1B03E35-F991-CA75-B944-BA25A753DE7A}"/>
              </a:ext>
            </a:extLst>
          </p:cNvPr>
          <p:cNvPicPr>
            <a:picLocks noChangeAspect="1"/>
          </p:cNvPicPr>
          <p:nvPr/>
        </p:nvPicPr>
        <p:blipFill>
          <a:blip r:embed="rId3"/>
          <a:stretch>
            <a:fillRect/>
          </a:stretch>
        </p:blipFill>
        <p:spPr>
          <a:xfrm>
            <a:off x="1810821" y="3097865"/>
            <a:ext cx="1622941" cy="3686175"/>
          </a:xfrm>
          <a:prstGeom prst="rect">
            <a:avLst/>
          </a:prstGeom>
        </p:spPr>
      </p:pic>
      <p:sp>
        <p:nvSpPr>
          <p:cNvPr id="10" name="Arrow: Right 9">
            <a:extLst>
              <a:ext uri="{FF2B5EF4-FFF2-40B4-BE49-F238E27FC236}">
                <a16:creationId xmlns:a16="http://schemas.microsoft.com/office/drawing/2014/main" id="{64EA7B2A-272A-6D40-7EDA-F50AA721EC24}"/>
              </a:ext>
            </a:extLst>
          </p:cNvPr>
          <p:cNvSpPr/>
          <p:nvPr/>
        </p:nvSpPr>
        <p:spPr>
          <a:xfrm>
            <a:off x="3433762" y="4333874"/>
            <a:ext cx="771404" cy="733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944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3.Baby Names: Question 1</a:t>
            </a:r>
          </a:p>
        </p:txBody>
      </p:sp>
      <p:sp>
        <p:nvSpPr>
          <p:cNvPr id="6" name="Content Placeholder 4">
            <a:extLst>
              <a:ext uri="{FF2B5EF4-FFF2-40B4-BE49-F238E27FC236}">
                <a16:creationId xmlns:a16="http://schemas.microsoft.com/office/drawing/2014/main" id="{D6591367-43A4-5080-5CD2-D97C9EDD2866}"/>
              </a:ext>
            </a:extLst>
          </p:cNvPr>
          <p:cNvSpPr txBox="1">
            <a:spLocks/>
          </p:cNvSpPr>
          <p:nvPr/>
        </p:nvSpPr>
        <p:spPr>
          <a:xfrm>
            <a:off x="6905624" y="1709059"/>
            <a:ext cx="1852929" cy="5006066"/>
          </a:xfrm>
          <a:prstGeom prst="rect">
            <a:avLst/>
          </a:prstGeom>
          <a:solidFill>
            <a:schemeClr val="tx1">
              <a:alpha val="13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z="1400" b="1" dirty="0"/>
              <a:t>Reading the file(Semicolon separator) and renaming columns</a:t>
            </a:r>
          </a:p>
          <a:p>
            <a:r>
              <a:rPr lang="en-US" sz="1400" b="1" dirty="0"/>
              <a:t>Summary and Structure of the data frame</a:t>
            </a:r>
          </a:p>
          <a:p>
            <a:pPr marL="0" indent="0">
              <a:buFont typeface="Wingdings 3" charset="2"/>
              <a:buNone/>
            </a:pPr>
            <a:endParaRPr lang="en-US" sz="1800" b="1" dirty="0"/>
          </a:p>
        </p:txBody>
      </p:sp>
      <p:cxnSp>
        <p:nvCxnSpPr>
          <p:cNvPr id="7" name="Straight Connector 6">
            <a:extLst>
              <a:ext uri="{FF2B5EF4-FFF2-40B4-BE49-F238E27FC236}">
                <a16:creationId xmlns:a16="http://schemas.microsoft.com/office/drawing/2014/main" id="{C89158D5-08F8-74E2-0F0A-57863C4303DC}"/>
              </a:ext>
            </a:extLst>
          </p:cNvPr>
          <p:cNvCxnSpPr>
            <a:cxnSpLocks/>
          </p:cNvCxnSpPr>
          <p:nvPr/>
        </p:nvCxnSpPr>
        <p:spPr>
          <a:xfrm>
            <a:off x="6600825" y="1339727"/>
            <a:ext cx="0" cy="5442073"/>
          </a:xfrm>
          <a:prstGeom prst="line">
            <a:avLst/>
          </a:prstGeom>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7378F3AF-69DB-9040-468E-EFA4C0A1B8A0}"/>
              </a:ext>
            </a:extLst>
          </p:cNvPr>
          <p:cNvSpPr txBox="1"/>
          <p:nvPr/>
        </p:nvSpPr>
        <p:spPr>
          <a:xfrm>
            <a:off x="7021500" y="1339727"/>
            <a:ext cx="1619250" cy="369332"/>
          </a:xfrm>
          <a:prstGeom prst="rect">
            <a:avLst/>
          </a:prstGeom>
          <a:noFill/>
        </p:spPr>
        <p:txBody>
          <a:bodyPr wrap="square" rtlCol="0">
            <a:spAutoFit/>
          </a:bodyPr>
          <a:lstStyle/>
          <a:p>
            <a:r>
              <a:rPr lang="en-US" b="1" dirty="0"/>
              <a:t>Comments</a:t>
            </a:r>
          </a:p>
        </p:txBody>
      </p:sp>
      <p:pic>
        <p:nvPicPr>
          <p:cNvPr id="11" name="Content Placeholder 10">
            <a:extLst>
              <a:ext uri="{FF2B5EF4-FFF2-40B4-BE49-F238E27FC236}">
                <a16:creationId xmlns:a16="http://schemas.microsoft.com/office/drawing/2014/main" id="{F6A4DF9D-D3DF-3874-0A8A-AC3A158F78EC}"/>
              </a:ext>
            </a:extLst>
          </p:cNvPr>
          <p:cNvPicPr>
            <a:picLocks noGrp="1" noChangeAspect="1"/>
          </p:cNvPicPr>
          <p:nvPr>
            <p:ph idx="1"/>
          </p:nvPr>
        </p:nvPicPr>
        <p:blipFill>
          <a:blip r:embed="rId2"/>
          <a:stretch>
            <a:fillRect/>
          </a:stretch>
        </p:blipFill>
        <p:spPr>
          <a:xfrm>
            <a:off x="193675" y="1709059"/>
            <a:ext cx="6235700" cy="1102601"/>
          </a:xfrm>
          <a:ln>
            <a:solidFill>
              <a:schemeClr val="accent1"/>
            </a:solidFill>
          </a:ln>
        </p:spPr>
      </p:pic>
      <p:cxnSp>
        <p:nvCxnSpPr>
          <p:cNvPr id="16" name="Connector: Elbow 15">
            <a:extLst>
              <a:ext uri="{FF2B5EF4-FFF2-40B4-BE49-F238E27FC236}">
                <a16:creationId xmlns:a16="http://schemas.microsoft.com/office/drawing/2014/main" id="{133CC029-C959-5A4A-248B-9B03B7C6BB07}"/>
              </a:ext>
            </a:extLst>
          </p:cNvPr>
          <p:cNvCxnSpPr/>
          <p:nvPr/>
        </p:nvCxnSpPr>
        <p:spPr>
          <a:xfrm rot="10800000">
            <a:off x="6429375" y="2057401"/>
            <a:ext cx="819681" cy="2762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71352FB-583F-B26D-4D3E-F1D7137FABEC}"/>
              </a:ext>
            </a:extLst>
          </p:cNvPr>
          <p:cNvPicPr>
            <a:picLocks noChangeAspect="1"/>
          </p:cNvPicPr>
          <p:nvPr/>
        </p:nvPicPr>
        <p:blipFill>
          <a:blip r:embed="rId3"/>
          <a:stretch>
            <a:fillRect/>
          </a:stretch>
        </p:blipFill>
        <p:spPr>
          <a:xfrm>
            <a:off x="193675" y="3301526"/>
            <a:ext cx="6235699" cy="3103756"/>
          </a:xfrm>
          <a:prstGeom prst="rect">
            <a:avLst/>
          </a:prstGeom>
          <a:ln>
            <a:solidFill>
              <a:schemeClr val="accent1"/>
            </a:solidFill>
          </a:ln>
        </p:spPr>
      </p:pic>
      <p:cxnSp>
        <p:nvCxnSpPr>
          <p:cNvPr id="20" name="Connector: Elbow 19">
            <a:extLst>
              <a:ext uri="{FF2B5EF4-FFF2-40B4-BE49-F238E27FC236}">
                <a16:creationId xmlns:a16="http://schemas.microsoft.com/office/drawing/2014/main" id="{866996B0-EDB3-2169-BA4A-00E1F7402DD9}"/>
              </a:ext>
            </a:extLst>
          </p:cNvPr>
          <p:cNvCxnSpPr/>
          <p:nvPr/>
        </p:nvCxnSpPr>
        <p:spPr>
          <a:xfrm rot="10800000" flipV="1">
            <a:off x="6353176" y="3200399"/>
            <a:ext cx="895881" cy="771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2899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3.Baby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normAutofit/>
          </a:bodyPr>
          <a:lstStyle/>
          <a:p>
            <a:pPr lvl="1">
              <a:spcBef>
                <a:spcPts val="955"/>
              </a:spcBef>
              <a:buSzPts val="1200"/>
              <a:buFont typeface="Palatino Linotype" panose="02040502050505030304" pitchFamily="18" charset="0"/>
              <a:buAutoNum type="alphaLcPeriod"/>
              <a:tabLst>
                <a:tab pos="435610" algn="l"/>
              </a:tabLst>
            </a:pPr>
            <a:r>
              <a:rPr lang="en-US" sz="16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p>
          <a:p>
            <a:pPr lvl="2">
              <a:spcBef>
                <a:spcPts val="955"/>
              </a:spcBef>
              <a:buSzPts val="1200"/>
              <a:buFont typeface="Palatino Linotype" panose="02040502050505030304" pitchFamily="18" charset="0"/>
              <a:buAutoNum type="alphaLcPeriod"/>
              <a:tabLst>
                <a:tab pos="435610" algn="l"/>
              </a:tabLst>
            </a:pPr>
            <a:r>
              <a:rPr lang="en-US" sz="14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Her name is Fiona</a:t>
            </a:r>
          </a:p>
          <a:p>
            <a:pPr lvl="2">
              <a:spcBef>
                <a:spcPts val="955"/>
              </a:spcBef>
              <a:buSzPts val="1200"/>
              <a:buFont typeface="Palatino Linotype" panose="02040502050505030304" pitchFamily="18" charset="0"/>
              <a:buAutoNum type="alphaLcPeriod"/>
              <a:tabLst>
                <a:tab pos="435610" algn="l"/>
              </a:tabLst>
            </a:pPr>
            <a:r>
              <a:rPr lang="en-US" sz="14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str_subset</a:t>
            </a:r>
            <a:r>
              <a:rPr lang="en-US" sz="14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(df_file_</a:t>
            </a:r>
            <a:r>
              <a:rPr lang="en-US" sz="14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babies$Name</a:t>
            </a:r>
            <a:r>
              <a:rPr lang="en-US" sz="14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a:t>
            </a:r>
            <a:r>
              <a:rPr lang="en-US" sz="14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yyy</a:t>
            </a:r>
            <a:r>
              <a:rPr lang="en-US" sz="14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 </a:t>
            </a:r>
          </a:p>
          <a:p>
            <a:pPr marL="914416" lvl="2" indent="0">
              <a:spcBef>
                <a:spcPts val="955"/>
              </a:spcBef>
              <a:buSzPts val="1200"/>
              <a:buNone/>
              <a:tabLst>
                <a:tab pos="435610" algn="l"/>
              </a:tabLst>
            </a:pPr>
            <a:endParaRPr lang="en-US" sz="1400" dirty="0">
              <a:latin typeface="Times New Roman" panose="02020603050405020304"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endParaRPr lang="en-US" sz="1400" dirty="0">
              <a:latin typeface="Garamond" panose="02020404030301010803" pitchFamily="18" charset="0"/>
              <a:ea typeface="Palatino Linotype" panose="02040502050505030304" pitchFamily="18" charset="0"/>
              <a:cs typeface="Palatino Linotype" panose="02040502050505030304" pitchFamily="18" charset="0"/>
            </a:endParaRPr>
          </a:p>
          <a:p>
            <a:pPr marL="0" indent="0">
              <a:buNone/>
            </a:pPr>
            <a:endParaRPr lang="en-US" sz="3600" dirty="0"/>
          </a:p>
        </p:txBody>
      </p:sp>
      <p:pic>
        <p:nvPicPr>
          <p:cNvPr id="8" name="Picture 7">
            <a:extLst>
              <a:ext uri="{FF2B5EF4-FFF2-40B4-BE49-F238E27FC236}">
                <a16:creationId xmlns:a16="http://schemas.microsoft.com/office/drawing/2014/main" id="{0BF69326-C064-F1EA-5D89-004AD1AB2C01}"/>
              </a:ext>
            </a:extLst>
          </p:cNvPr>
          <p:cNvPicPr>
            <a:picLocks noChangeAspect="1"/>
          </p:cNvPicPr>
          <p:nvPr/>
        </p:nvPicPr>
        <p:blipFill>
          <a:blip r:embed="rId2"/>
          <a:stretch>
            <a:fillRect/>
          </a:stretch>
        </p:blipFill>
        <p:spPr>
          <a:xfrm>
            <a:off x="1114424" y="3937182"/>
            <a:ext cx="3457575" cy="2711267"/>
          </a:xfrm>
          <a:prstGeom prst="rect">
            <a:avLst/>
          </a:prstGeom>
          <a:ln>
            <a:solidFill>
              <a:schemeClr val="accent1">
                <a:shade val="50000"/>
              </a:schemeClr>
            </a:solidFill>
          </a:ln>
        </p:spPr>
      </p:pic>
    </p:spTree>
    <p:extLst>
      <p:ext uri="{BB962C8B-B14F-4D97-AF65-F5344CB8AC3E}">
        <p14:creationId xmlns:p14="http://schemas.microsoft.com/office/powerpoint/2010/main" val="193028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3.Baby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normAutofit/>
          </a:bodyPr>
          <a:lstStyle/>
          <a:p>
            <a:pPr marL="457207" lvl="1" indent="0">
              <a:spcBef>
                <a:spcPts val="955"/>
              </a:spcBef>
              <a:buSzPts val="1200"/>
              <a:buNone/>
              <a:tabLst>
                <a:tab pos="435610" algn="l"/>
              </a:tabLst>
            </a:pPr>
            <a:r>
              <a:rPr lang="en-US" sz="1600" dirty="0" err="1">
                <a:latin typeface="Times New Roman" panose="02020603050405020304" pitchFamily="18" charset="0"/>
                <a:ea typeface="Palatino Linotype" panose="02040502050505030304" pitchFamily="18" charset="0"/>
                <a:cs typeface="Palatino Linotype" panose="02040502050505030304" pitchFamily="18" charset="0"/>
              </a:rPr>
              <a:t>b.Upon</a:t>
            </a:r>
            <a:r>
              <a:rPr lang="en-US" sz="1600" dirty="0">
                <a:latin typeface="Times New Roman" panose="02020603050405020304" pitchFamily="18" charset="0"/>
                <a:ea typeface="Palatino Linotype" panose="02040502050505030304" pitchFamily="18" charset="0"/>
                <a:cs typeface="Palatino Linotype" panose="02040502050505030304" pitchFamily="18" charset="0"/>
              </a:rPr>
              <a:t> finding the misspelled name, please remove this particular observation, as the client says it’s redundant.  Save the remaining dataset as an object: </a:t>
            </a:r>
            <a:r>
              <a:rPr lang="en-US" sz="1600" b="1" dirty="0">
                <a:latin typeface="Times New Roman" panose="02020603050405020304" pitchFamily="18" charset="0"/>
                <a:ea typeface="Palatino Linotype" panose="02040502050505030304" pitchFamily="18" charset="0"/>
                <a:cs typeface="Palatino Linotype" panose="02040502050505030304" pitchFamily="18" charset="0"/>
              </a:rPr>
              <a:t>y2016 </a:t>
            </a:r>
          </a:p>
          <a:p>
            <a:pPr marL="457207" lvl="1" indent="0">
              <a:spcBef>
                <a:spcPts val="955"/>
              </a:spcBef>
              <a:buSzPts val="1200"/>
              <a:buNone/>
              <a:tabLst>
                <a:tab pos="435610" algn="l"/>
              </a:tabLst>
            </a:pPr>
            <a:r>
              <a:rPr lang="en-US" sz="1600" b="1" dirty="0">
                <a:latin typeface="Times New Roman" panose="02020603050405020304" pitchFamily="18" charset="0"/>
                <a:ea typeface="Palatino Linotype" panose="02040502050505030304" pitchFamily="18" charset="0"/>
                <a:cs typeface="Palatino Linotype" panose="02040502050505030304" pitchFamily="18" charset="0"/>
              </a:rPr>
              <a:t>	</a:t>
            </a:r>
            <a:r>
              <a:rPr lang="en-US" sz="1600" b="1"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a. As you can see from the below image , the record was removed</a:t>
            </a:r>
          </a:p>
          <a:p>
            <a:pPr marL="457207" lvl="1" indent="0">
              <a:spcBef>
                <a:spcPts val="955"/>
              </a:spcBef>
              <a:buSzPts val="1200"/>
              <a:buNone/>
              <a:tabLst>
                <a:tab pos="435610" algn="l"/>
              </a:tabLst>
            </a:pPr>
            <a:r>
              <a:rPr lang="en-US" sz="1600" b="1"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400" dirty="0">
              <a:latin typeface="Garamond" panose="02020404030301010803" pitchFamily="18" charset="0"/>
              <a:ea typeface="Palatino Linotype" panose="02040502050505030304" pitchFamily="18" charset="0"/>
              <a:cs typeface="Palatino Linotype" panose="02040502050505030304" pitchFamily="18" charset="0"/>
            </a:endParaRPr>
          </a:p>
          <a:p>
            <a:pPr marL="914416" lvl="2" indent="0">
              <a:spcBef>
                <a:spcPts val="955"/>
              </a:spcBef>
              <a:buSzPts val="1200"/>
              <a:buNone/>
              <a:tabLst>
                <a:tab pos="435610" algn="l"/>
              </a:tabLst>
            </a:pPr>
            <a:endParaRPr lang="en-US" sz="1400" dirty="0">
              <a:latin typeface="Times New Roman" panose="02020603050405020304"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endParaRPr lang="en-US" sz="1400" dirty="0">
              <a:latin typeface="Garamond" panose="02020404030301010803" pitchFamily="18" charset="0"/>
              <a:ea typeface="Palatino Linotype" panose="02040502050505030304" pitchFamily="18" charset="0"/>
              <a:cs typeface="Palatino Linotype" panose="02040502050505030304" pitchFamily="18" charset="0"/>
            </a:endParaRPr>
          </a:p>
          <a:p>
            <a:pPr marL="0" indent="0">
              <a:buNone/>
            </a:pPr>
            <a:endParaRPr lang="en-US" sz="3600" dirty="0"/>
          </a:p>
        </p:txBody>
      </p:sp>
      <p:pic>
        <p:nvPicPr>
          <p:cNvPr id="5" name="Picture 4">
            <a:extLst>
              <a:ext uri="{FF2B5EF4-FFF2-40B4-BE49-F238E27FC236}">
                <a16:creationId xmlns:a16="http://schemas.microsoft.com/office/drawing/2014/main" id="{5D56EF2F-2AD8-8988-D279-622DD070620D}"/>
              </a:ext>
            </a:extLst>
          </p:cNvPr>
          <p:cNvPicPr>
            <a:picLocks noChangeAspect="1"/>
          </p:cNvPicPr>
          <p:nvPr/>
        </p:nvPicPr>
        <p:blipFill>
          <a:blip r:embed="rId2"/>
          <a:stretch>
            <a:fillRect/>
          </a:stretch>
        </p:blipFill>
        <p:spPr>
          <a:xfrm>
            <a:off x="666750" y="3429000"/>
            <a:ext cx="8067675" cy="2836815"/>
          </a:xfrm>
          <a:prstGeom prst="rect">
            <a:avLst/>
          </a:prstGeom>
          <a:ln>
            <a:solidFill>
              <a:schemeClr val="accent1">
                <a:shade val="50000"/>
              </a:schemeClr>
            </a:solidFill>
          </a:ln>
        </p:spPr>
      </p:pic>
    </p:spTree>
    <p:extLst>
      <p:ext uri="{BB962C8B-B14F-4D97-AF65-F5344CB8AC3E}">
        <p14:creationId xmlns:p14="http://schemas.microsoft.com/office/powerpoint/2010/main" val="787070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114300" y="398462"/>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2067233"/>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1382600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114300" y="398462"/>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1569660"/>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pic>
        <p:nvPicPr>
          <p:cNvPr id="7" name="Picture 6">
            <a:extLst>
              <a:ext uri="{FF2B5EF4-FFF2-40B4-BE49-F238E27FC236}">
                <a16:creationId xmlns:a16="http://schemas.microsoft.com/office/drawing/2014/main" id="{4F5A0C7C-CB13-949B-3ACE-9E6440C725E5}"/>
              </a:ext>
            </a:extLst>
          </p:cNvPr>
          <p:cNvPicPr>
            <a:picLocks noChangeAspect="1"/>
          </p:cNvPicPr>
          <p:nvPr/>
        </p:nvPicPr>
        <p:blipFill>
          <a:blip r:embed="rId2"/>
          <a:stretch>
            <a:fillRect/>
          </a:stretch>
        </p:blipFill>
        <p:spPr>
          <a:xfrm>
            <a:off x="5445031" y="3067050"/>
            <a:ext cx="2451193" cy="3612284"/>
          </a:xfrm>
          <a:prstGeom prst="rect">
            <a:avLst/>
          </a:prstGeom>
        </p:spPr>
      </p:pic>
      <p:pic>
        <p:nvPicPr>
          <p:cNvPr id="9" name="Picture 8">
            <a:extLst>
              <a:ext uri="{FF2B5EF4-FFF2-40B4-BE49-F238E27FC236}">
                <a16:creationId xmlns:a16="http://schemas.microsoft.com/office/drawing/2014/main" id="{2D3D0B06-7C72-4D6B-D651-EB64236D6AE3}"/>
              </a:ext>
            </a:extLst>
          </p:cNvPr>
          <p:cNvPicPr>
            <a:picLocks noChangeAspect="1"/>
          </p:cNvPicPr>
          <p:nvPr/>
        </p:nvPicPr>
        <p:blipFill>
          <a:blip r:embed="rId3"/>
          <a:stretch>
            <a:fillRect/>
          </a:stretch>
        </p:blipFill>
        <p:spPr>
          <a:xfrm>
            <a:off x="2050835" y="3067050"/>
            <a:ext cx="1648135" cy="3612284"/>
          </a:xfrm>
          <a:prstGeom prst="rect">
            <a:avLst/>
          </a:prstGeom>
        </p:spPr>
      </p:pic>
      <p:sp>
        <p:nvSpPr>
          <p:cNvPr id="10" name="Arrow: Right 9">
            <a:extLst>
              <a:ext uri="{FF2B5EF4-FFF2-40B4-BE49-F238E27FC236}">
                <a16:creationId xmlns:a16="http://schemas.microsoft.com/office/drawing/2014/main" id="{F60D7F22-9754-6DA2-DDB8-4F21BC26E145}"/>
              </a:ext>
            </a:extLst>
          </p:cNvPr>
          <p:cNvSpPr/>
          <p:nvPr/>
        </p:nvSpPr>
        <p:spPr>
          <a:xfrm>
            <a:off x="3905250" y="4505325"/>
            <a:ext cx="1371600" cy="721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400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114300" y="398462"/>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1384995"/>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a.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p>
          <a:p>
            <a:pPr marR="0" lvl="0">
              <a:spcBef>
                <a:spcPts val="955"/>
              </a:spcBef>
              <a:spcAft>
                <a:spcPts val="0"/>
              </a:spcAft>
              <a:buSzPts val="1200"/>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As you can see from the below source code, y2015 a </a:t>
            </a:r>
            <a:r>
              <a:rPr lang="en-US" sz="12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convenrtional</a:t>
            </a: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 CSV without header, so we indicate that to the function</a:t>
            </a:r>
          </a:p>
          <a:p>
            <a:pPr marR="0" lvl="0">
              <a:spcBef>
                <a:spcPts val="955"/>
              </a:spcBef>
              <a:spcAft>
                <a:spcPts val="0"/>
              </a:spcAft>
              <a:buSzPts val="1200"/>
              <a:tabLst>
                <a:tab pos="435610" algn="l"/>
              </a:tabLst>
            </a:pP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And rename the column names</a:t>
            </a:r>
            <a:endParaRPr lang="en-US" sz="1100" dirty="0">
              <a:highlight>
                <a:srgbClr val="FFFF00"/>
              </a:highlight>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pic>
        <p:nvPicPr>
          <p:cNvPr id="4" name="Picture 3">
            <a:extLst>
              <a:ext uri="{FF2B5EF4-FFF2-40B4-BE49-F238E27FC236}">
                <a16:creationId xmlns:a16="http://schemas.microsoft.com/office/drawing/2014/main" id="{72977F8B-F806-2704-F2B6-36CC5A087EA6}"/>
              </a:ext>
            </a:extLst>
          </p:cNvPr>
          <p:cNvPicPr>
            <a:picLocks noChangeAspect="1"/>
          </p:cNvPicPr>
          <p:nvPr/>
        </p:nvPicPr>
        <p:blipFill>
          <a:blip r:embed="rId2"/>
          <a:stretch>
            <a:fillRect/>
          </a:stretch>
        </p:blipFill>
        <p:spPr>
          <a:xfrm>
            <a:off x="566737" y="3093243"/>
            <a:ext cx="8010525" cy="1850231"/>
          </a:xfrm>
          <a:prstGeom prst="rect">
            <a:avLst/>
          </a:prstGeom>
        </p:spPr>
      </p:pic>
    </p:spTree>
    <p:extLst>
      <p:ext uri="{BB962C8B-B14F-4D97-AF65-F5344CB8AC3E}">
        <p14:creationId xmlns:p14="http://schemas.microsoft.com/office/powerpoint/2010/main" val="1378980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114300" y="398462"/>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574516"/>
          </a:xfrm>
          <a:prstGeom prst="rect">
            <a:avLst/>
          </a:prstGeom>
        </p:spPr>
        <p:txBody>
          <a:bodyPr wrap="square">
            <a:spAutoFit/>
          </a:bodyPr>
          <a:lstStyle/>
          <a:p>
            <a:pPr marR="0" lvl="1">
              <a:spcBef>
                <a:spcPts val="955"/>
              </a:spcBef>
              <a:spcAft>
                <a:spcPts val="0"/>
              </a:spcAft>
              <a:buSzPts val="1200"/>
              <a:tabLst>
                <a:tab pos="435610" algn="l"/>
              </a:tabLst>
            </a:pP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b.Display</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pic>
        <p:nvPicPr>
          <p:cNvPr id="8" name="Picture 7">
            <a:extLst>
              <a:ext uri="{FF2B5EF4-FFF2-40B4-BE49-F238E27FC236}">
                <a16:creationId xmlns:a16="http://schemas.microsoft.com/office/drawing/2014/main" id="{85709B40-8984-B18B-C05D-E2FE7E9648AB}"/>
              </a:ext>
            </a:extLst>
          </p:cNvPr>
          <p:cNvPicPr>
            <a:picLocks noChangeAspect="1"/>
          </p:cNvPicPr>
          <p:nvPr/>
        </p:nvPicPr>
        <p:blipFill>
          <a:blip r:embed="rId2"/>
          <a:stretch>
            <a:fillRect/>
          </a:stretch>
        </p:blipFill>
        <p:spPr>
          <a:xfrm>
            <a:off x="2738437" y="2062162"/>
            <a:ext cx="3667125" cy="4505325"/>
          </a:xfrm>
          <a:prstGeom prst="rect">
            <a:avLst/>
          </a:prstGeom>
          <a:ln>
            <a:solidFill>
              <a:schemeClr val="accent1">
                <a:shade val="50000"/>
              </a:schemeClr>
            </a:solidFill>
          </a:ln>
        </p:spPr>
      </p:pic>
    </p:spTree>
    <p:extLst>
      <p:ext uri="{BB962C8B-B14F-4D97-AF65-F5344CB8AC3E}">
        <p14:creationId xmlns:p14="http://schemas.microsoft.com/office/powerpoint/2010/main" val="65941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2 (2-3 hours)</a:t>
            </a:r>
          </a:p>
        </p:txBody>
      </p:sp>
      <p:pic>
        <p:nvPicPr>
          <p:cNvPr id="3" name="Picture 2">
            <a:extLst>
              <a:ext uri="{FF2B5EF4-FFF2-40B4-BE49-F238E27FC236}">
                <a16:creationId xmlns:a16="http://schemas.microsoft.com/office/drawing/2014/main" id="{EEC7A98E-5FB3-C04C-BBA0-A279248869CB}"/>
              </a:ext>
            </a:extLst>
          </p:cNvPr>
          <p:cNvPicPr>
            <a:picLocks noChangeAspect="1"/>
          </p:cNvPicPr>
          <p:nvPr/>
        </p:nvPicPr>
        <p:blipFill>
          <a:blip r:embed="rId2"/>
          <a:stretch>
            <a:fillRect/>
          </a:stretch>
        </p:blipFill>
        <p:spPr>
          <a:xfrm>
            <a:off x="860433" y="1970689"/>
            <a:ext cx="7423134" cy="3878909"/>
          </a:xfrm>
          <a:prstGeom prst="rect">
            <a:avLst/>
          </a:prstGeom>
        </p:spPr>
      </p:pic>
    </p:spTree>
    <p:extLst>
      <p:ext uri="{BB962C8B-B14F-4D97-AF65-F5344CB8AC3E}">
        <p14:creationId xmlns:p14="http://schemas.microsoft.com/office/powerpoint/2010/main" val="2343831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114300" y="398462"/>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1072088"/>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c.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p>
          <a:p>
            <a:pPr marR="0" lvl="0">
              <a:spcBef>
                <a:spcPts val="955"/>
              </a:spcBef>
              <a:spcAft>
                <a:spcPts val="0"/>
              </a:spcAft>
              <a:buSzPts val="1200"/>
              <a:tabLst>
                <a:tab pos="435610" algn="l"/>
              </a:tabLst>
            </a:pP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	</a:t>
            </a:r>
            <a:r>
              <a:rPr lang="en-US" sz="12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a.This</a:t>
            </a: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 is an Inner join relationship because it states that it is required to have entries common in both </a:t>
            </a:r>
            <a:r>
              <a:rPr lang="en-US" sz="1200" dirty="0" err="1">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dataframe</a:t>
            </a:r>
            <a:endParaRPr lang="en-US" sz="1100" dirty="0">
              <a:solidFill>
                <a:schemeClr val="bg1"/>
              </a:solidFill>
              <a:highlight>
                <a:srgbClr val="FFFF00"/>
              </a:highlight>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pic>
        <p:nvPicPr>
          <p:cNvPr id="4" name="Picture 3">
            <a:extLst>
              <a:ext uri="{FF2B5EF4-FFF2-40B4-BE49-F238E27FC236}">
                <a16:creationId xmlns:a16="http://schemas.microsoft.com/office/drawing/2014/main" id="{1DF2525B-1C84-2728-6D88-286482695620}"/>
              </a:ext>
            </a:extLst>
          </p:cNvPr>
          <p:cNvPicPr>
            <a:picLocks noChangeAspect="1"/>
          </p:cNvPicPr>
          <p:nvPr/>
        </p:nvPicPr>
        <p:blipFill>
          <a:blip r:embed="rId2"/>
          <a:stretch>
            <a:fillRect/>
          </a:stretch>
        </p:blipFill>
        <p:spPr>
          <a:xfrm>
            <a:off x="333954" y="2563469"/>
            <a:ext cx="6877050" cy="611425"/>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E4D5BCD0-A3D4-28FC-F28E-BBC896723C2A}"/>
              </a:ext>
            </a:extLst>
          </p:cNvPr>
          <p:cNvPicPr>
            <a:picLocks noChangeAspect="1"/>
          </p:cNvPicPr>
          <p:nvPr/>
        </p:nvPicPr>
        <p:blipFill>
          <a:blip r:embed="rId3"/>
          <a:stretch>
            <a:fillRect/>
          </a:stretch>
        </p:blipFill>
        <p:spPr>
          <a:xfrm>
            <a:off x="333954" y="3315694"/>
            <a:ext cx="6877050" cy="1680168"/>
          </a:xfrm>
          <a:prstGeom prst="rect">
            <a:avLst/>
          </a:prstGeom>
          <a:ln>
            <a:solidFill>
              <a:schemeClr val="accent1">
                <a:shade val="50000"/>
              </a:schemeClr>
            </a:solidFill>
          </a:ln>
        </p:spPr>
      </p:pic>
    </p:spTree>
    <p:extLst>
      <p:ext uri="{BB962C8B-B14F-4D97-AF65-F5344CB8AC3E}">
        <p14:creationId xmlns:p14="http://schemas.microsoft.com/office/powerpoint/2010/main" val="2414880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Sort the data by Total.  What are the top 10 most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The client is expecting a girl!  Omit boys and give the top 10 most popular girl’s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Write these top 10 girl names and their Totals to a CSV file.  Leave out the other columns entirely.</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4143821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a:xfrm>
            <a:off x="484710" y="1424772"/>
            <a:ext cx="6711654" cy="4195481"/>
          </a:xfrm>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dirty="0"/>
          </a:p>
        </p:txBody>
      </p:sp>
      <p:pic>
        <p:nvPicPr>
          <p:cNvPr id="5" name="Picture 4">
            <a:extLst>
              <a:ext uri="{FF2B5EF4-FFF2-40B4-BE49-F238E27FC236}">
                <a16:creationId xmlns:a16="http://schemas.microsoft.com/office/drawing/2014/main" id="{1FAD83C0-FA21-6133-5C13-B7094D3C946D}"/>
              </a:ext>
            </a:extLst>
          </p:cNvPr>
          <p:cNvPicPr>
            <a:picLocks noChangeAspect="1"/>
          </p:cNvPicPr>
          <p:nvPr/>
        </p:nvPicPr>
        <p:blipFill>
          <a:blip r:embed="rId2"/>
          <a:stretch>
            <a:fillRect/>
          </a:stretch>
        </p:blipFill>
        <p:spPr>
          <a:xfrm>
            <a:off x="1144987" y="2396142"/>
            <a:ext cx="6149009" cy="2904520"/>
          </a:xfrm>
          <a:prstGeom prst="rect">
            <a:avLst/>
          </a:prstGeom>
        </p:spPr>
      </p:pic>
    </p:spTree>
    <p:extLst>
      <p:ext uri="{BB962C8B-B14F-4D97-AF65-F5344CB8AC3E}">
        <p14:creationId xmlns:p14="http://schemas.microsoft.com/office/powerpoint/2010/main" val="2600276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a:xfrm>
            <a:off x="484710" y="1424772"/>
            <a:ext cx="6711654" cy="4195481"/>
          </a:xfrm>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Create a new column called “Total” in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that adds the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in 2015 and 2016 together.  In those two years combined, how many people were given popular names?</a:t>
            </a:r>
          </a:p>
          <a:p>
            <a:pPr lvl="2">
              <a:spcBef>
                <a:spcPts val="955"/>
              </a:spcBef>
              <a:buSzPts val="1200"/>
              <a:buFont typeface="Palatino Linotype" panose="02040502050505030304" pitchFamily="18" charset="0"/>
              <a:buAutoNum type="alphaLcPeriod"/>
              <a:tabLst>
                <a:tab pos="435610" algn="l"/>
              </a:tabLst>
            </a:pPr>
            <a:r>
              <a:rPr lang="en-US" sz="9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In the below code we show how to add the total column</a:t>
            </a:r>
          </a:p>
          <a:p>
            <a:pPr lvl="2">
              <a:spcBef>
                <a:spcPts val="955"/>
              </a:spcBef>
              <a:buSzPts val="1200"/>
              <a:buFont typeface="Palatino Linotype" panose="02040502050505030304" pitchFamily="18" charset="0"/>
              <a:buAutoNum type="alphaLcPeriod"/>
              <a:tabLst>
                <a:tab pos="435610" algn="l"/>
              </a:tabLst>
            </a:pPr>
            <a:r>
              <a:rPr lang="en-US" sz="9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We show the number of people with popular names</a:t>
            </a:r>
            <a:endParaRPr lang="en-US" sz="900" dirty="0">
              <a:solidFill>
                <a:schemeClr val="bg1"/>
              </a:solidFill>
              <a:highlight>
                <a:srgbClr val="FFFF00"/>
              </a:highlight>
              <a:latin typeface="Garamond" panose="02020404030301010803" pitchFamily="18" charset="0"/>
              <a:ea typeface="Palatino Linotype" panose="02040502050505030304" pitchFamily="18" charset="0"/>
              <a:cs typeface="Palatino Linotype" panose="02040502050505030304" pitchFamily="18" charset="0"/>
            </a:endParaRPr>
          </a:p>
          <a:p>
            <a:endParaRPr lang="en-US" dirty="0"/>
          </a:p>
        </p:txBody>
      </p:sp>
      <p:pic>
        <p:nvPicPr>
          <p:cNvPr id="8" name="Picture 7">
            <a:extLst>
              <a:ext uri="{FF2B5EF4-FFF2-40B4-BE49-F238E27FC236}">
                <a16:creationId xmlns:a16="http://schemas.microsoft.com/office/drawing/2014/main" id="{4F6730D5-A284-BCBC-2141-E4D602032594}"/>
              </a:ext>
            </a:extLst>
          </p:cNvPr>
          <p:cNvPicPr>
            <a:picLocks noChangeAspect="1"/>
          </p:cNvPicPr>
          <p:nvPr/>
        </p:nvPicPr>
        <p:blipFill>
          <a:blip r:embed="rId2"/>
          <a:stretch>
            <a:fillRect/>
          </a:stretch>
        </p:blipFill>
        <p:spPr>
          <a:xfrm>
            <a:off x="1057524" y="2889258"/>
            <a:ext cx="7235687" cy="1266507"/>
          </a:xfrm>
          <a:prstGeom prst="rect">
            <a:avLst/>
          </a:prstGeom>
        </p:spPr>
      </p:pic>
      <p:pic>
        <p:nvPicPr>
          <p:cNvPr id="10" name="Picture 9">
            <a:extLst>
              <a:ext uri="{FF2B5EF4-FFF2-40B4-BE49-F238E27FC236}">
                <a16:creationId xmlns:a16="http://schemas.microsoft.com/office/drawing/2014/main" id="{FBE83702-CBE7-F07C-F1D0-50D6DC1E95AA}"/>
              </a:ext>
            </a:extLst>
          </p:cNvPr>
          <p:cNvPicPr>
            <a:picLocks noChangeAspect="1"/>
          </p:cNvPicPr>
          <p:nvPr/>
        </p:nvPicPr>
        <p:blipFill>
          <a:blip r:embed="rId3"/>
          <a:stretch>
            <a:fillRect/>
          </a:stretch>
        </p:blipFill>
        <p:spPr>
          <a:xfrm>
            <a:off x="1057524" y="4239732"/>
            <a:ext cx="1343025" cy="533400"/>
          </a:xfrm>
          <a:prstGeom prst="rect">
            <a:avLst/>
          </a:prstGeom>
        </p:spPr>
      </p:pic>
    </p:spTree>
    <p:extLst>
      <p:ext uri="{BB962C8B-B14F-4D97-AF65-F5344CB8AC3E}">
        <p14:creationId xmlns:p14="http://schemas.microsoft.com/office/powerpoint/2010/main" val="1201634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a:xfrm>
            <a:off x="484710" y="1424772"/>
            <a:ext cx="6711654" cy="4195481"/>
          </a:xfrm>
        </p:spPr>
        <p:txBody>
          <a:bodyPr/>
          <a:lstStyle/>
          <a:p>
            <a:pPr marL="0" lvl="0" indent="0">
              <a:spcBef>
                <a:spcPts val="955"/>
              </a:spcBef>
              <a:buSzPts val="1200"/>
              <a:buNone/>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3.  Data Summary (30 points)</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Utilize your data frame object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for this part.</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457207" lvl="1" indent="0">
              <a:spcBef>
                <a:spcPts val="955"/>
              </a:spcBef>
              <a:buSzPts val="1200"/>
              <a:buNone/>
              <a:tabLst>
                <a:tab pos="435610" algn="l"/>
              </a:tabLst>
            </a:pP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b.Sort</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data by Total.  What are the top 10 most popular names?</a:t>
            </a:r>
          </a:p>
          <a:p>
            <a:pPr marL="457207" lvl="1" indent="0">
              <a:spcBef>
                <a:spcPts val="955"/>
              </a:spcBef>
              <a:buSzPts val="1200"/>
              <a:buNone/>
              <a:tabLst>
                <a:tab pos="435610" algn="l"/>
              </a:tabLst>
            </a:pP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	As you can see from the below image, we list the most 10 popular names</a:t>
            </a:r>
            <a:endParaRPr lang="en-US" sz="1100" dirty="0">
              <a:solidFill>
                <a:schemeClr val="bg1"/>
              </a:solidFill>
              <a:highlight>
                <a:srgbClr val="FFFF00"/>
              </a:highlight>
              <a:latin typeface="Garamond" panose="02020404030301010803" pitchFamily="18" charset="0"/>
              <a:ea typeface="Palatino Linotype" panose="02040502050505030304" pitchFamily="18" charset="0"/>
              <a:cs typeface="Palatino Linotype" panose="02040502050505030304" pitchFamily="18" charset="0"/>
            </a:endParaRPr>
          </a:p>
          <a:p>
            <a:endParaRPr lang="en-US" dirty="0"/>
          </a:p>
        </p:txBody>
      </p:sp>
      <p:pic>
        <p:nvPicPr>
          <p:cNvPr id="7" name="Picture 6">
            <a:extLst>
              <a:ext uri="{FF2B5EF4-FFF2-40B4-BE49-F238E27FC236}">
                <a16:creationId xmlns:a16="http://schemas.microsoft.com/office/drawing/2014/main" id="{042E3DA7-5F16-0269-0B9E-8958D61572E6}"/>
              </a:ext>
            </a:extLst>
          </p:cNvPr>
          <p:cNvPicPr>
            <a:picLocks noChangeAspect="1"/>
          </p:cNvPicPr>
          <p:nvPr/>
        </p:nvPicPr>
        <p:blipFill>
          <a:blip r:embed="rId2"/>
          <a:stretch>
            <a:fillRect/>
          </a:stretch>
        </p:blipFill>
        <p:spPr>
          <a:xfrm>
            <a:off x="1084520" y="2551814"/>
            <a:ext cx="6206977" cy="1875650"/>
          </a:xfrm>
          <a:prstGeom prst="rect">
            <a:avLst/>
          </a:prstGeom>
        </p:spPr>
      </p:pic>
    </p:spTree>
    <p:extLst>
      <p:ext uri="{BB962C8B-B14F-4D97-AF65-F5344CB8AC3E}">
        <p14:creationId xmlns:p14="http://schemas.microsoft.com/office/powerpoint/2010/main" val="1325578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a:xfrm>
            <a:off x="484710" y="1464590"/>
            <a:ext cx="6711654" cy="4195481"/>
          </a:xfrm>
        </p:spPr>
        <p:txBody>
          <a:bodyPr/>
          <a:lstStyle/>
          <a:p>
            <a:pPr marL="0" lvl="0" indent="0">
              <a:spcBef>
                <a:spcPts val="955"/>
              </a:spcBef>
              <a:buSzPts val="1200"/>
              <a:buNone/>
              <a:tabLst>
                <a:tab pos="435610" algn="l"/>
              </a:tabLst>
            </a:pP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c.client</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is expecting a girl!  Omit boys and give the top 10 most popular girl’s names.</a:t>
            </a:r>
          </a:p>
          <a:p>
            <a:pPr marL="0" lvl="0" indent="0">
              <a:spcBef>
                <a:spcPts val="955"/>
              </a:spcBef>
              <a:buSzPts val="1200"/>
              <a:buNone/>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r>
              <a:rPr lang="en-US" sz="1200" dirty="0">
                <a:solidFill>
                  <a:schemeClr val="bg1"/>
                </a:solidFill>
                <a:highlight>
                  <a:srgbClr val="FFFF00"/>
                </a:highlight>
                <a:latin typeface="Times New Roman" panose="02020603050405020304" pitchFamily="18" charset="0"/>
                <a:ea typeface="Palatino Linotype" panose="02040502050505030304" pitchFamily="18" charset="0"/>
                <a:cs typeface="Palatino Linotype" panose="02040502050505030304" pitchFamily="18" charset="0"/>
              </a:rPr>
              <a:t>In the below image we present the top 10 most popular girls</a:t>
            </a:r>
            <a:endParaRPr lang="en-US" sz="1100" dirty="0">
              <a:solidFill>
                <a:schemeClr val="bg1"/>
              </a:solidFill>
              <a:highlight>
                <a:srgbClr val="FFFF00"/>
              </a:highlight>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pic>
        <p:nvPicPr>
          <p:cNvPr id="5" name="Picture 4">
            <a:extLst>
              <a:ext uri="{FF2B5EF4-FFF2-40B4-BE49-F238E27FC236}">
                <a16:creationId xmlns:a16="http://schemas.microsoft.com/office/drawing/2014/main" id="{B397BFEA-A625-EE68-D9BD-DFBD19287DB4}"/>
              </a:ext>
            </a:extLst>
          </p:cNvPr>
          <p:cNvPicPr>
            <a:picLocks noChangeAspect="1"/>
          </p:cNvPicPr>
          <p:nvPr/>
        </p:nvPicPr>
        <p:blipFill>
          <a:blip r:embed="rId2"/>
          <a:stretch>
            <a:fillRect/>
          </a:stretch>
        </p:blipFill>
        <p:spPr>
          <a:xfrm>
            <a:off x="564300" y="2101481"/>
            <a:ext cx="6200775" cy="514350"/>
          </a:xfrm>
          <a:prstGeom prst="rect">
            <a:avLst/>
          </a:prstGeom>
        </p:spPr>
      </p:pic>
      <p:pic>
        <p:nvPicPr>
          <p:cNvPr id="7" name="Picture 6">
            <a:extLst>
              <a:ext uri="{FF2B5EF4-FFF2-40B4-BE49-F238E27FC236}">
                <a16:creationId xmlns:a16="http://schemas.microsoft.com/office/drawing/2014/main" id="{082D76A1-ED76-3258-3D8B-A72C765612D2}"/>
              </a:ext>
            </a:extLst>
          </p:cNvPr>
          <p:cNvPicPr>
            <a:picLocks noChangeAspect="1"/>
          </p:cNvPicPr>
          <p:nvPr/>
        </p:nvPicPr>
        <p:blipFill>
          <a:blip r:embed="rId3"/>
          <a:stretch>
            <a:fillRect/>
          </a:stretch>
        </p:blipFill>
        <p:spPr>
          <a:xfrm>
            <a:off x="564300" y="2706710"/>
            <a:ext cx="6200775" cy="1711239"/>
          </a:xfrm>
          <a:prstGeom prst="rect">
            <a:avLst/>
          </a:prstGeom>
        </p:spPr>
      </p:pic>
    </p:spTree>
    <p:extLst>
      <p:ext uri="{BB962C8B-B14F-4D97-AF65-F5344CB8AC3E}">
        <p14:creationId xmlns:p14="http://schemas.microsoft.com/office/powerpoint/2010/main" val="2602096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6516-7DBD-E349-9EB4-A5A932521A08}"/>
              </a:ext>
            </a:extLst>
          </p:cNvPr>
          <p:cNvSpPr>
            <a:spLocks noGrp="1"/>
          </p:cNvSpPr>
          <p:nvPr>
            <p:ph type="title"/>
          </p:nvPr>
        </p:nvSpPr>
        <p:spPr/>
        <p:txBody>
          <a:bodyPr/>
          <a:lstStyle/>
          <a:p>
            <a:r>
              <a:rPr lang="en-US" dirty="0"/>
              <a:t>Baby Names: Question 3</a:t>
            </a:r>
          </a:p>
        </p:txBody>
      </p:sp>
      <p:sp>
        <p:nvSpPr>
          <p:cNvPr id="3" name="Content Placeholder 2">
            <a:extLst>
              <a:ext uri="{FF2B5EF4-FFF2-40B4-BE49-F238E27FC236}">
                <a16:creationId xmlns:a16="http://schemas.microsoft.com/office/drawing/2014/main" id="{4F0E4BB8-2E58-5C45-8D22-A7061214A55F}"/>
              </a:ext>
            </a:extLst>
          </p:cNvPr>
          <p:cNvSpPr>
            <a:spLocks noGrp="1"/>
          </p:cNvSpPr>
          <p:nvPr>
            <p:ph idx="1"/>
          </p:nvPr>
        </p:nvSpPr>
        <p:spPr>
          <a:xfrm>
            <a:off x="0" y="1450413"/>
            <a:ext cx="6711654" cy="4195481"/>
          </a:xfrm>
        </p:spPr>
        <p:txBody>
          <a:bodyPr/>
          <a:lstStyle/>
          <a:p>
            <a:pPr marL="457207" lvl="1" indent="0">
              <a:spcBef>
                <a:spcPts val="955"/>
              </a:spcBef>
              <a:buSzPts val="1200"/>
              <a:buNone/>
              <a:tabLst>
                <a:tab pos="435610" algn="l"/>
              </a:tabLst>
            </a:pP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d.Write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these top 10 girl names and their Totals to a CSV file.  Leave out the other columns entirely.</a:t>
            </a:r>
          </a:p>
          <a:p>
            <a:pPr marL="457207" lvl="1" indent="0">
              <a:spcBef>
                <a:spcPts val="955"/>
              </a:spcBef>
              <a:buSzPts val="1200"/>
              <a:buNone/>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62000" marR="0" indent="0" algn="ctr">
              <a:spcBef>
                <a:spcPts val="955"/>
              </a:spcBef>
              <a:spcAft>
                <a:spcPts val="0"/>
              </a:spcAft>
              <a:tabLst>
                <a:tab pos="435610" algn="l"/>
              </a:tabLst>
            </a:pPr>
            <a:r>
              <a:rPr lang="en-US" sz="1200" dirty="0">
                <a:latin typeface="Times New Roman" panose="02020603050405020304" pitchFamily="18" charset="0"/>
                <a:ea typeface="Garamond" panose="02020404030301010803" pitchFamily="18" charset="0"/>
                <a:cs typeface="Garamond" panose="02020404030301010803" pitchFamily="18" charset="0"/>
              </a:rPr>
              <a:t> </a:t>
            </a:r>
            <a:endParaRPr lang="en-US" sz="11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pic>
        <p:nvPicPr>
          <p:cNvPr id="6" name="Picture 5">
            <a:extLst>
              <a:ext uri="{FF2B5EF4-FFF2-40B4-BE49-F238E27FC236}">
                <a16:creationId xmlns:a16="http://schemas.microsoft.com/office/drawing/2014/main" id="{58A16658-E7A4-A039-4516-B19DFF18AF46}"/>
              </a:ext>
            </a:extLst>
          </p:cNvPr>
          <p:cNvPicPr>
            <a:picLocks noChangeAspect="1"/>
          </p:cNvPicPr>
          <p:nvPr/>
        </p:nvPicPr>
        <p:blipFill>
          <a:blip r:embed="rId2"/>
          <a:stretch>
            <a:fillRect/>
          </a:stretch>
        </p:blipFill>
        <p:spPr>
          <a:xfrm>
            <a:off x="558171" y="2105247"/>
            <a:ext cx="2414884" cy="2269462"/>
          </a:xfrm>
          <a:prstGeom prst="rect">
            <a:avLst/>
          </a:prstGeom>
          <a:ln>
            <a:solidFill>
              <a:schemeClr val="accent1">
                <a:shade val="50000"/>
              </a:schemeClr>
            </a:solidFill>
          </a:ln>
        </p:spPr>
      </p:pic>
      <p:pic>
        <p:nvPicPr>
          <p:cNvPr id="8" name="Picture 7">
            <a:extLst>
              <a:ext uri="{FF2B5EF4-FFF2-40B4-BE49-F238E27FC236}">
                <a16:creationId xmlns:a16="http://schemas.microsoft.com/office/drawing/2014/main" id="{055C6C12-044F-ACD8-4C18-B3D8FF81DED0}"/>
              </a:ext>
            </a:extLst>
          </p:cNvPr>
          <p:cNvPicPr>
            <a:picLocks noChangeAspect="1"/>
          </p:cNvPicPr>
          <p:nvPr/>
        </p:nvPicPr>
        <p:blipFill>
          <a:blip r:embed="rId3"/>
          <a:stretch>
            <a:fillRect/>
          </a:stretch>
        </p:blipFill>
        <p:spPr>
          <a:xfrm>
            <a:off x="3036851" y="2415360"/>
            <a:ext cx="5699051" cy="1161738"/>
          </a:xfrm>
          <a:prstGeom prst="rect">
            <a:avLst/>
          </a:prstGeom>
          <a:ln>
            <a:solidFill>
              <a:schemeClr val="accent1">
                <a:shade val="50000"/>
              </a:schemeClr>
            </a:solidFill>
          </a:ln>
        </p:spPr>
      </p:pic>
    </p:spTree>
    <p:extLst>
      <p:ext uri="{BB962C8B-B14F-4D97-AF65-F5344CB8AC3E}">
        <p14:creationId xmlns:p14="http://schemas.microsoft.com/office/powerpoint/2010/main" val="252090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F99434A6-F953-4B83-1066-CFDF860644E0}"/>
              </a:ext>
            </a:extLst>
          </p:cNvPr>
          <p:cNvPicPr>
            <a:picLocks noChangeAspect="1"/>
          </p:cNvPicPr>
          <p:nvPr/>
        </p:nvPicPr>
        <p:blipFill>
          <a:blip r:embed="rId2"/>
          <a:stretch>
            <a:fillRect/>
          </a:stretch>
        </p:blipFill>
        <p:spPr>
          <a:xfrm>
            <a:off x="484710" y="2627859"/>
            <a:ext cx="8042602" cy="3374374"/>
          </a:xfrm>
          <a:prstGeom prst="rect">
            <a:avLst/>
          </a:prstGeom>
        </p:spPr>
      </p:pic>
    </p:spTree>
    <p:extLst>
      <p:ext uri="{BB962C8B-B14F-4D97-AF65-F5344CB8AC3E}">
        <p14:creationId xmlns:p14="http://schemas.microsoft.com/office/powerpoint/2010/main" val="3219705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B02F-26BA-524D-8348-955842286447}"/>
              </a:ext>
            </a:extLst>
          </p:cNvPr>
          <p:cNvSpPr>
            <a:spLocks noGrp="1"/>
          </p:cNvSpPr>
          <p:nvPr>
            <p:ph type="title"/>
          </p:nvPr>
        </p:nvSpPr>
        <p:spPr/>
        <p:txBody>
          <a:bodyPr/>
          <a:lstStyle/>
          <a:p>
            <a:r>
              <a:rPr lang="en-US" dirty="0"/>
              <a:t>Baby Names: Question 4</a:t>
            </a:r>
          </a:p>
        </p:txBody>
      </p:sp>
      <p:sp>
        <p:nvSpPr>
          <p:cNvPr id="4" name="Rectangle 3">
            <a:extLst>
              <a:ext uri="{FF2B5EF4-FFF2-40B4-BE49-F238E27FC236}">
                <a16:creationId xmlns:a16="http://schemas.microsoft.com/office/drawing/2014/main" id="{836D7C4A-1BEB-784D-A51E-FFF515D069E6}"/>
              </a:ext>
            </a:extLst>
          </p:cNvPr>
          <p:cNvSpPr/>
          <p:nvPr/>
        </p:nvSpPr>
        <p:spPr>
          <a:xfrm>
            <a:off x="457200" y="1664519"/>
            <a:ext cx="8229600" cy="1051570"/>
          </a:xfrm>
          <a:prstGeom prst="rect">
            <a:avLst/>
          </a:prstGeom>
        </p:spPr>
        <p:txBody>
          <a:bodyPr wrap="square">
            <a:spAutoFit/>
          </a:bodyPr>
          <a:lstStyle/>
          <a:p>
            <a:pPr marR="0" lvl="0">
              <a:spcBef>
                <a:spcPts val="955"/>
              </a:spcBef>
              <a:spcAft>
                <a:spcPts val="0"/>
              </a:spcAft>
              <a:buSzPts val="1200"/>
              <a:tabLst>
                <a:tab pos="435610" algn="l"/>
              </a:tabLst>
            </a:pPr>
            <a:r>
              <a:rPr lang="en-US" b="1" dirty="0">
                <a:latin typeface="Times New Roman" panose="02020603050405020304" pitchFamily="18" charset="0"/>
                <a:ea typeface="Palatino Linotype" panose="02040502050505030304" pitchFamily="18" charset="0"/>
                <a:cs typeface="Palatino Linotype" panose="02040502050505030304" pitchFamily="18" charset="0"/>
              </a:rPr>
              <a:t>4. Data Visualization:</a:t>
            </a:r>
            <a:r>
              <a:rPr lang="en-US" dirty="0">
                <a:latin typeface="Times New Roman" panose="02020603050405020304" pitchFamily="18" charset="0"/>
                <a:ea typeface="Palatino Linotype" panose="02040502050505030304" pitchFamily="18" charset="0"/>
                <a:cs typeface="Palatino Linotype" panose="02040502050505030304" pitchFamily="18" charset="0"/>
              </a:rPr>
              <a:t> Create a well labeled, visually appealing and informative visualization summarizing some of the results of this study.  </a:t>
            </a:r>
            <a:endParaRPr lang="en-US" sz="1600" dirty="0">
              <a:latin typeface="Garamond" panose="02020404030301010803" pitchFamily="18" charset="0"/>
              <a:ea typeface="Palatino Linotype" panose="02040502050505030304" pitchFamily="18" charset="0"/>
              <a:cs typeface="Palatino Linotype" panose="02040502050505030304" pitchFamily="18" charset="0"/>
            </a:endParaRPr>
          </a:p>
          <a:p>
            <a:pPr marL="282575" marR="0" indent="0">
              <a:spcBef>
                <a:spcPts val="955"/>
              </a:spcBef>
              <a:spcAft>
                <a:spcPts val="0"/>
              </a:spcAft>
              <a:tabLst>
                <a:tab pos="435610" algn="l"/>
              </a:tabLst>
            </a:pPr>
            <a:r>
              <a:rPr lang="en-US" dirty="0">
                <a:latin typeface="Times New Roman" panose="02020603050405020304" pitchFamily="18" charset="0"/>
                <a:ea typeface="Garamond" panose="02020404030301010803" pitchFamily="18" charset="0"/>
                <a:cs typeface="Garamond" panose="02020404030301010803" pitchFamily="18" charset="0"/>
              </a:rPr>
              <a:t> </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F99434A6-F953-4B83-1066-CFDF860644E0}"/>
              </a:ext>
            </a:extLst>
          </p:cNvPr>
          <p:cNvPicPr>
            <a:picLocks noChangeAspect="1"/>
          </p:cNvPicPr>
          <p:nvPr/>
        </p:nvPicPr>
        <p:blipFill>
          <a:blip r:embed="rId2"/>
          <a:stretch>
            <a:fillRect/>
          </a:stretch>
        </p:blipFill>
        <p:spPr>
          <a:xfrm>
            <a:off x="484711" y="2454725"/>
            <a:ext cx="2152164" cy="1642869"/>
          </a:xfrm>
          <a:prstGeom prst="rect">
            <a:avLst/>
          </a:prstGeom>
        </p:spPr>
      </p:pic>
      <p:sp>
        <p:nvSpPr>
          <p:cNvPr id="3" name="Content Placeholder 4">
            <a:extLst>
              <a:ext uri="{FF2B5EF4-FFF2-40B4-BE49-F238E27FC236}">
                <a16:creationId xmlns:a16="http://schemas.microsoft.com/office/drawing/2014/main" id="{7D531915-8333-2749-60DC-403FE7CBB935}"/>
              </a:ext>
            </a:extLst>
          </p:cNvPr>
          <p:cNvSpPr txBox="1">
            <a:spLocks/>
          </p:cNvSpPr>
          <p:nvPr/>
        </p:nvSpPr>
        <p:spPr>
          <a:xfrm>
            <a:off x="6905624" y="2542033"/>
            <a:ext cx="1852929" cy="4121037"/>
          </a:xfrm>
          <a:prstGeom prst="rect">
            <a:avLst/>
          </a:prstGeom>
          <a:solidFill>
            <a:schemeClr val="tx1">
              <a:alpha val="13000"/>
            </a:schemeClr>
          </a:solidFill>
          <a:ln>
            <a:solidFill>
              <a:schemeClr val="bg1"/>
            </a:solidFill>
          </a:ln>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sz="600" b="1" dirty="0"/>
          </a:p>
          <a:p>
            <a:r>
              <a:rPr lang="en-US" sz="1000" b="1" dirty="0"/>
              <a:t>We use a </a:t>
            </a:r>
            <a:r>
              <a:rPr lang="en-US" sz="1000" b="1" dirty="0" err="1"/>
              <a:t>geom_bar</a:t>
            </a:r>
            <a:r>
              <a:rPr lang="en-US" sz="1000" b="1" dirty="0"/>
              <a:t> in order to plot the data of the most popular babies names in 2015 and 2016</a:t>
            </a:r>
          </a:p>
        </p:txBody>
      </p:sp>
      <p:sp>
        <p:nvSpPr>
          <p:cNvPr id="6" name="TextBox 5">
            <a:extLst>
              <a:ext uri="{FF2B5EF4-FFF2-40B4-BE49-F238E27FC236}">
                <a16:creationId xmlns:a16="http://schemas.microsoft.com/office/drawing/2014/main" id="{165EFF92-B3E2-687C-7F70-D15A9C2C22B4}"/>
              </a:ext>
            </a:extLst>
          </p:cNvPr>
          <p:cNvSpPr txBox="1"/>
          <p:nvPr/>
        </p:nvSpPr>
        <p:spPr>
          <a:xfrm>
            <a:off x="7022463" y="2060599"/>
            <a:ext cx="1619250" cy="369332"/>
          </a:xfrm>
          <a:prstGeom prst="rect">
            <a:avLst/>
          </a:prstGeom>
          <a:noFill/>
        </p:spPr>
        <p:txBody>
          <a:bodyPr wrap="square" rtlCol="0">
            <a:spAutoFit/>
          </a:bodyPr>
          <a:lstStyle/>
          <a:p>
            <a:r>
              <a:rPr lang="en-US" b="1" dirty="0"/>
              <a:t>Comments</a:t>
            </a:r>
          </a:p>
        </p:txBody>
      </p:sp>
      <p:pic>
        <p:nvPicPr>
          <p:cNvPr id="8" name="Picture 7">
            <a:extLst>
              <a:ext uri="{FF2B5EF4-FFF2-40B4-BE49-F238E27FC236}">
                <a16:creationId xmlns:a16="http://schemas.microsoft.com/office/drawing/2014/main" id="{EEBF1AE5-C677-B0F6-03F2-E271970DAF79}"/>
              </a:ext>
            </a:extLst>
          </p:cNvPr>
          <p:cNvPicPr>
            <a:picLocks noChangeAspect="1"/>
          </p:cNvPicPr>
          <p:nvPr/>
        </p:nvPicPr>
        <p:blipFill>
          <a:blip r:embed="rId3"/>
          <a:stretch>
            <a:fillRect/>
          </a:stretch>
        </p:blipFill>
        <p:spPr>
          <a:xfrm>
            <a:off x="385447" y="4368971"/>
            <a:ext cx="6341418" cy="1212273"/>
          </a:xfrm>
          <a:prstGeom prst="rect">
            <a:avLst/>
          </a:prstGeom>
        </p:spPr>
      </p:pic>
      <p:cxnSp>
        <p:nvCxnSpPr>
          <p:cNvPr id="10" name="Connector: Elbow 9">
            <a:extLst>
              <a:ext uri="{FF2B5EF4-FFF2-40B4-BE49-F238E27FC236}">
                <a16:creationId xmlns:a16="http://schemas.microsoft.com/office/drawing/2014/main" id="{71752CDE-B383-2B49-989E-95D1EA4E2F99}"/>
              </a:ext>
            </a:extLst>
          </p:cNvPr>
          <p:cNvCxnSpPr/>
          <p:nvPr/>
        </p:nvCxnSpPr>
        <p:spPr>
          <a:xfrm rot="10800000" flipV="1">
            <a:off x="4706679" y="2948762"/>
            <a:ext cx="2315784" cy="1928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76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4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11335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FIFA STUDY</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10359" y="1600200"/>
            <a:ext cx="9033641" cy="4525963"/>
          </a:xfrm>
        </p:spPr>
        <p:txBody>
          <a:bodyPr/>
          <a:lstStyle/>
          <a:p>
            <a:pPr marL="0" indent="0">
              <a:buNone/>
            </a:pPr>
            <a:r>
              <a:rPr lang="en-US" sz="2000" dirty="0"/>
              <a:t>We previously used a dataset called FIFA </a:t>
            </a:r>
            <a:r>
              <a:rPr lang="en-US" sz="2000" dirty="0" err="1"/>
              <a:t>Players.csv</a:t>
            </a:r>
            <a:r>
              <a:rPr lang="en-US" sz="2000" dirty="0"/>
              <a:t> which contained information about Soccer players.  </a:t>
            </a:r>
          </a:p>
          <a:p>
            <a:pPr marL="0" indent="0">
              <a:buNone/>
            </a:pPr>
            <a:endParaRPr lang="en-US" sz="2000" dirty="0"/>
          </a:p>
          <a:p>
            <a:pPr marL="457200" indent="-457200">
              <a:buAutoNum type="alphaLcPeriod"/>
            </a:pPr>
            <a:r>
              <a:rPr lang="en-US" sz="2000" dirty="0"/>
              <a:t>Use the string functions and regular expressions to assess a relationship between height and weight among soccer players.  To do this you will need to manipulate the height and weight columns into columns that have numeric values of the height and weight.  Tell your story using 2 – 4 PPT Slides. </a:t>
            </a:r>
          </a:p>
          <a:p>
            <a:pPr marL="457200" indent="-457200">
              <a:buAutoNum type="alphaLcPeriod"/>
            </a:pPr>
            <a:endParaRPr lang="en-US" sz="2000" dirty="0"/>
          </a:p>
          <a:p>
            <a:pPr marL="457200" indent="-457200">
              <a:buAutoNum type="alphaLcPeriod"/>
            </a:pPr>
            <a:r>
              <a:rPr lang="en-US" sz="2000" dirty="0"/>
              <a:t>Next, assess this relationship between just the LB and LM positions.  (1 slide should do it.)</a:t>
            </a:r>
          </a:p>
        </p:txBody>
      </p:sp>
    </p:spTree>
    <p:extLst>
      <p:ext uri="{BB962C8B-B14F-4D97-AF65-F5344CB8AC3E}">
        <p14:creationId xmlns:p14="http://schemas.microsoft.com/office/powerpoint/2010/main" val="111980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17D76C2-B086-5DFA-9952-60E166213172}"/>
              </a:ext>
            </a:extLst>
          </p:cNvPr>
          <p:cNvSpPr txBox="1">
            <a:spLocks/>
          </p:cNvSpPr>
          <p:nvPr/>
        </p:nvSpPr>
        <p:spPr>
          <a:xfrm>
            <a:off x="827700" y="828675"/>
            <a:ext cx="6711654" cy="5419731"/>
          </a:xfrm>
          <a:prstGeom prst="rect">
            <a:avLst/>
          </a:prstGeom>
        </p:spPr>
        <p:txBody>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955"/>
              </a:spcBef>
              <a:buSzPts val="1200"/>
              <a:buFont typeface="Wingdings 3" charset="2"/>
              <a:buNone/>
              <a:tabLst>
                <a:tab pos="435610" algn="l"/>
              </a:tabLst>
            </a:pPr>
            <a:r>
              <a:rPr lang="en-US" sz="2800" b="1" dirty="0">
                <a:latin typeface="Times New Roman" panose="02020603050405020304" pitchFamily="18" charset="0"/>
                <a:ea typeface="Palatino Linotype" panose="02040502050505030304" pitchFamily="18" charset="0"/>
                <a:cs typeface="Palatino Linotype" panose="02040502050505030304" pitchFamily="18" charset="0"/>
              </a:rPr>
              <a:t>Takeaways</a:t>
            </a:r>
          </a:p>
          <a:p>
            <a:pPr>
              <a:spcBef>
                <a:spcPts val="955"/>
              </a:spcBef>
              <a:buSzPts val="1200"/>
              <a:tabLst>
                <a:tab pos="435610" algn="l"/>
              </a:tabLst>
            </a:pPr>
            <a:r>
              <a:rPr lang="en-US" sz="1200" b="1" dirty="0">
                <a:latin typeface="Times New Roman" panose="02020603050405020304" pitchFamily="18" charset="0"/>
              </a:rPr>
              <a:t>Using REGEX is really helpful and useful when it comes to data cleaning and tidiness</a:t>
            </a:r>
          </a:p>
          <a:p>
            <a:pPr>
              <a:spcBef>
                <a:spcPts val="955"/>
              </a:spcBef>
              <a:buSzPts val="1200"/>
              <a:tabLst>
                <a:tab pos="435610" algn="l"/>
              </a:tabLst>
            </a:pPr>
            <a:r>
              <a:rPr lang="en-US" sz="1200" b="1" dirty="0">
                <a:latin typeface="Times New Roman" panose="02020603050405020304" pitchFamily="18" charset="0"/>
              </a:rPr>
              <a:t>We can also save a lot of time using REGEX and lines of code</a:t>
            </a:r>
          </a:p>
          <a:p>
            <a:pPr marL="0" indent="0">
              <a:spcBef>
                <a:spcPts val="955"/>
              </a:spcBef>
              <a:buSzPts val="1200"/>
              <a:buNone/>
              <a:tabLst>
                <a:tab pos="435610" algn="l"/>
              </a:tabLst>
            </a:pPr>
            <a:endParaRPr lang="en-US" sz="1400" dirty="0">
              <a:latin typeface="Garamond" panose="02020404030301010803" pitchFamily="18" charset="0"/>
              <a:ea typeface="Palatino Linotype" panose="02040502050505030304" pitchFamily="18" charset="0"/>
              <a:cs typeface="Palatino Linotype" panose="02040502050505030304" pitchFamily="18" charset="0"/>
            </a:endParaRPr>
          </a:p>
          <a:p>
            <a:pPr marL="0" indent="0">
              <a:spcBef>
                <a:spcPts val="955"/>
              </a:spcBef>
              <a:buSzPts val="1200"/>
              <a:buNone/>
              <a:tabLst>
                <a:tab pos="435610" algn="l"/>
              </a:tabLst>
            </a:pPr>
            <a:r>
              <a:rPr lang="en-US" sz="2800" b="1" dirty="0">
                <a:latin typeface="Times New Roman" panose="02020603050405020304" pitchFamily="18" charset="0"/>
                <a:ea typeface="Palatino Linotype" panose="02040502050505030304" pitchFamily="18" charset="0"/>
                <a:cs typeface="Palatino Linotype" panose="02040502050505030304" pitchFamily="18" charset="0"/>
              </a:rPr>
              <a:t>Questions</a:t>
            </a:r>
          </a:p>
          <a:p>
            <a:pPr>
              <a:spcBef>
                <a:spcPts val="955"/>
              </a:spcBef>
              <a:buSzPts val="1200"/>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I think everything was very clear. It was the largest lesson until this point, and I did not have time to do the bonus. I will certainly do it in the coming days</a:t>
            </a:r>
          </a:p>
          <a:p>
            <a:pPr>
              <a:spcBef>
                <a:spcPts val="955"/>
              </a:spcBef>
              <a:buSzPts val="1200"/>
              <a:tabLst>
                <a:tab pos="435610" algn="l"/>
              </a:tabLst>
            </a:pP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The only question that I have is ,  How often do you use lists? I mean, I know that list are very versatile in terms of storing different kind of objects  very different from vectors where you can store just one object type.  I am asking you because you haven’t used it too frequently. In Python , for example I use lists all the time. </a:t>
            </a:r>
          </a:p>
          <a:p>
            <a:pPr marL="0" indent="0">
              <a:spcBef>
                <a:spcPts val="955"/>
              </a:spcBef>
              <a:buSzPts val="1200"/>
              <a:buNone/>
              <a:tabLst>
                <a:tab pos="435610" algn="l"/>
              </a:tabLst>
            </a:pPr>
            <a:endParaRPr lang="en-US" sz="1200" b="1" dirty="0">
              <a:latin typeface="Times New Roman" panose="02020603050405020304" pitchFamily="18" charset="0"/>
              <a:ea typeface="Palatino Linotype" panose="02040502050505030304" pitchFamily="18" charset="0"/>
              <a:cs typeface="Palatino Linotype" panose="02040502050505030304" pitchFamily="18" charset="0"/>
            </a:endParaRPr>
          </a:p>
          <a:p>
            <a:pPr marL="0" indent="0">
              <a:spcBef>
                <a:spcPts val="955"/>
              </a:spcBef>
              <a:buSzPts val="1200"/>
              <a:buNone/>
              <a:tabLst>
                <a:tab pos="435610" algn="l"/>
              </a:tabLst>
            </a:pPr>
            <a:endParaRPr lang="en-US" sz="1400" dirty="0">
              <a:latin typeface="Garamond" panose="02020404030301010803" pitchFamily="18" charset="0"/>
              <a:ea typeface="Palatino Linotype" panose="02040502050505030304" pitchFamily="18" charset="0"/>
              <a:cs typeface="Palatino Linotype" panose="02040502050505030304" pitchFamily="18" charset="0"/>
            </a:endParaRPr>
          </a:p>
          <a:p>
            <a:pPr marL="762000" indent="0" algn="ctr">
              <a:spcBef>
                <a:spcPts val="955"/>
              </a:spcBef>
              <a:tabLst>
                <a:tab pos="435610" algn="l"/>
              </a:tabLst>
            </a:pPr>
            <a:r>
              <a:rPr lang="en-US" sz="1600" dirty="0">
                <a:latin typeface="Times New Roman" panose="02020603050405020304" pitchFamily="18" charset="0"/>
                <a:ea typeface="Garamond" panose="02020404030301010803" pitchFamily="18" charset="0"/>
                <a:cs typeface="Garamond" panose="02020404030301010803" pitchFamily="18" charset="0"/>
              </a:rPr>
              <a:t> </a:t>
            </a:r>
            <a:endParaRPr lang="en-US" sz="1400" dirty="0">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Tree>
    <p:extLst>
      <p:ext uri="{BB962C8B-B14F-4D97-AF65-F5344CB8AC3E}">
        <p14:creationId xmlns:p14="http://schemas.microsoft.com/office/powerpoint/2010/main" val="199425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dirty="0"/>
              <a:t>Part 3 (2 – 4 hours)</a:t>
            </a:r>
          </a:p>
        </p:txBody>
      </p:sp>
      <p:pic>
        <p:nvPicPr>
          <p:cNvPr id="4" name="Picture 3">
            <a:extLst>
              <a:ext uri="{FF2B5EF4-FFF2-40B4-BE49-F238E27FC236}">
                <a16:creationId xmlns:a16="http://schemas.microsoft.com/office/drawing/2014/main" id="{F89B07A5-395D-8145-8360-BA6AF6CCA046}"/>
              </a:ext>
            </a:extLst>
          </p:cNvPr>
          <p:cNvPicPr>
            <a:picLocks noChangeAspect="1"/>
          </p:cNvPicPr>
          <p:nvPr/>
        </p:nvPicPr>
        <p:blipFill rotWithShape="1">
          <a:blip r:embed="rId2"/>
          <a:srcRect b="8976"/>
          <a:stretch/>
        </p:blipFill>
        <p:spPr>
          <a:xfrm>
            <a:off x="2781869" y="2049517"/>
            <a:ext cx="3580261" cy="3530189"/>
          </a:xfrm>
          <a:prstGeom prst="rect">
            <a:avLst/>
          </a:prstGeom>
        </p:spPr>
      </p:pic>
    </p:spTree>
    <p:extLst>
      <p:ext uri="{BB962C8B-B14F-4D97-AF65-F5344CB8AC3E}">
        <p14:creationId xmlns:p14="http://schemas.microsoft.com/office/powerpoint/2010/main" val="420324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8198-76F3-BE4A-94F0-133BBC8471FB}"/>
              </a:ext>
            </a:extLst>
          </p:cNvPr>
          <p:cNvSpPr>
            <a:spLocks noGrp="1"/>
          </p:cNvSpPr>
          <p:nvPr>
            <p:ph type="title"/>
          </p:nvPr>
        </p:nvSpPr>
        <p:spPr/>
        <p:txBody>
          <a:bodyPr/>
          <a:lstStyle/>
          <a:p>
            <a:r>
              <a:rPr lang="en-US" dirty="0"/>
              <a:t>BABY NAMES</a:t>
            </a:r>
          </a:p>
        </p:txBody>
      </p:sp>
      <p:sp>
        <p:nvSpPr>
          <p:cNvPr id="4" name="Rectangle 3">
            <a:extLst>
              <a:ext uri="{FF2B5EF4-FFF2-40B4-BE49-F238E27FC236}">
                <a16:creationId xmlns:a16="http://schemas.microsoft.com/office/drawing/2014/main" id="{6604B7DA-EA68-0449-A7C4-989EE9269E65}"/>
              </a:ext>
            </a:extLst>
          </p:cNvPr>
          <p:cNvSpPr/>
          <p:nvPr/>
        </p:nvSpPr>
        <p:spPr>
          <a:xfrm>
            <a:off x="457200" y="1779326"/>
            <a:ext cx="8229600" cy="923330"/>
          </a:xfrm>
          <a:prstGeom prst="rect">
            <a:avLst/>
          </a:prstGeom>
        </p:spPr>
        <p:txBody>
          <a:bodyPr wrap="square">
            <a:spAutoFit/>
          </a:bodyPr>
          <a:lstStyle/>
          <a:p>
            <a:pPr>
              <a:spcBef>
                <a:spcPts val="955"/>
              </a:spcBef>
              <a:tabLst>
                <a:tab pos="435610" algn="l"/>
              </a:tabLst>
            </a:pPr>
            <a:r>
              <a:rPr lang="en-US" b="1" dirty="0">
                <a:latin typeface="Times New Roman" panose="02020603050405020304" pitchFamily="18" charset="0"/>
                <a:ea typeface="Garamond" panose="02020404030301010803" pitchFamily="18" charset="0"/>
                <a:cs typeface="Garamond" panose="02020404030301010803" pitchFamily="18" charset="0"/>
              </a:rPr>
              <a:t>Backstory: </a:t>
            </a:r>
            <a:r>
              <a:rPr lang="en-US" dirty="0">
                <a:latin typeface="Times New Roman" panose="02020603050405020304" pitchFamily="18" charset="0"/>
                <a:ea typeface="Garamond" panose="02020404030301010803" pitchFamily="18" charset="0"/>
                <a:cs typeface="Garamond" panose="02020404030301010803" pitchFamily="18" charset="0"/>
              </a:rPr>
              <a:t>Your client is expecting a baby soon.  However, he is not sure what to name the child.  Being out of the loop, he hires you to help him figure out popular names.  He provides for you raw data in order to help you make a decision.</a:t>
            </a:r>
            <a:endParaRPr lang="en-US" sz="1600" dirty="0">
              <a:latin typeface="Garamond" panose="02020404030301010803" pitchFamily="18" charset="0"/>
              <a:ea typeface="Garamond" panose="02020404030301010803" pitchFamily="18" charset="0"/>
              <a:cs typeface="Garamond" panose="02020404030301010803" pitchFamily="18" charset="0"/>
            </a:endParaRPr>
          </a:p>
        </p:txBody>
      </p:sp>
      <p:pic>
        <p:nvPicPr>
          <p:cNvPr id="5" name="Picture 4">
            <a:extLst>
              <a:ext uri="{FF2B5EF4-FFF2-40B4-BE49-F238E27FC236}">
                <a16:creationId xmlns:a16="http://schemas.microsoft.com/office/drawing/2014/main" id="{61E07B0C-845C-8843-BDA7-03809395DFBD}"/>
              </a:ext>
            </a:extLst>
          </p:cNvPr>
          <p:cNvPicPr>
            <a:picLocks noChangeAspect="1"/>
          </p:cNvPicPr>
          <p:nvPr/>
        </p:nvPicPr>
        <p:blipFill>
          <a:blip r:embed="rId2"/>
          <a:stretch>
            <a:fillRect/>
          </a:stretch>
        </p:blipFill>
        <p:spPr>
          <a:xfrm>
            <a:off x="1923392" y="2961290"/>
            <a:ext cx="5297214" cy="3531476"/>
          </a:xfrm>
          <a:prstGeom prst="rect">
            <a:avLst/>
          </a:prstGeom>
        </p:spPr>
      </p:pic>
    </p:spTree>
    <p:extLst>
      <p:ext uri="{BB962C8B-B14F-4D97-AF65-F5344CB8AC3E}">
        <p14:creationId xmlns:p14="http://schemas.microsoft.com/office/powerpoint/2010/main" val="2224550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349A-ED48-D449-B690-6479AFDE8407}"/>
              </a:ext>
            </a:extLst>
          </p:cNvPr>
          <p:cNvSpPr>
            <a:spLocks noGrp="1"/>
          </p:cNvSpPr>
          <p:nvPr>
            <p:ph type="title"/>
          </p:nvPr>
        </p:nvSpPr>
        <p:spPr/>
        <p:txBody>
          <a:bodyPr/>
          <a:lstStyle/>
          <a:p>
            <a:r>
              <a:rPr lang="en-US" dirty="0"/>
              <a:t>Baby Names: Question 1</a:t>
            </a:r>
          </a:p>
        </p:txBody>
      </p:sp>
      <p:sp>
        <p:nvSpPr>
          <p:cNvPr id="3" name="Content Placeholder 2">
            <a:extLst>
              <a:ext uri="{FF2B5EF4-FFF2-40B4-BE49-F238E27FC236}">
                <a16:creationId xmlns:a16="http://schemas.microsoft.com/office/drawing/2014/main" id="{4944B3A4-8EBA-5947-B29B-B74785C408A4}"/>
              </a:ext>
            </a:extLst>
          </p:cNvPr>
          <p:cNvSpPr>
            <a:spLocks noGrp="1"/>
          </p:cNvSpPr>
          <p:nvPr>
            <p:ph idx="1"/>
          </p:nvPr>
        </p:nvSpPr>
        <p:spPr>
          <a:xfrm>
            <a:off x="110359" y="2048257"/>
            <a:ext cx="9033641" cy="3138597"/>
          </a:xfrm>
        </p:spPr>
        <p:txBody>
          <a:bodyPr>
            <a:normAutofit lnSpcReduction="10000"/>
          </a:bodyPr>
          <a:lstStyle/>
          <a:p>
            <a:pPr lvl="0" algn="r">
              <a:spcBef>
                <a:spcPts val="955"/>
              </a:spcBef>
              <a:buSzPts val="1200"/>
              <a:buFont typeface="Palatino Linotype" panose="02040502050505030304" pitchFamily="18" charset="0"/>
              <a:buAutoNum type="arabicPeriod"/>
              <a:tabLst>
                <a:tab pos="435610" algn="l"/>
              </a:tabLst>
            </a:pP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Data Munging (30 points): </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Utilize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yob2016.txt</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a series of </a:t>
            </a:r>
            <a:r>
              <a:rPr lang="en-US" sz="1400" u="sng" dirty="0">
                <a:latin typeface="Times New Roman" panose="02020603050405020304" pitchFamily="18" charset="0"/>
                <a:ea typeface="Palatino Linotype" panose="02040502050505030304" pitchFamily="18" charset="0"/>
                <a:cs typeface="Palatino Linotype" panose="02040502050505030304" pitchFamily="18" charset="0"/>
              </a:rPr>
              <a:t>popular children’s names</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born in the year 2016 in the United States.  It consists of three columns with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first name</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gender</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and the </a:t>
            </a:r>
            <a:r>
              <a:rPr lang="en-US" sz="1400" i="1" dirty="0">
                <a:latin typeface="Times New Roman" panose="02020603050405020304" pitchFamily="18" charset="0"/>
                <a:ea typeface="Palatino Linotype" panose="02040502050505030304" pitchFamily="18" charset="0"/>
                <a:cs typeface="Palatino Linotype" panose="02040502050505030304" pitchFamily="18" charset="0"/>
              </a:rPr>
              <a:t>amount of children</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given that name.  However, the data is raw and will need cleaning to make it tidy and usable.</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First, import the .txt file into R so you can process it.  Keep in mind this is not a CSV file.  You might have to open the file to see what you’re dealing with.  Assign the resulting data frame to an object,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 that consists of three columns with human-readable column names for each.</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Display the summary and structure of </a:t>
            </a:r>
            <a:r>
              <a:rPr lang="en-US" sz="1400" b="1" dirty="0" err="1">
                <a:latin typeface="Times New Roman" panose="02020603050405020304" pitchFamily="18" charset="0"/>
                <a:ea typeface="Palatino Linotype" panose="02040502050505030304" pitchFamily="18" charset="0"/>
                <a:cs typeface="Palatino Linotype" panose="02040502050505030304" pitchFamily="18" charset="0"/>
              </a:rPr>
              <a:t>df</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Your client tells you that there is a problem with the raw file.  One name was entered twice and misspelled.  The client cannot remember which name it is; there are thousands he saw! But he did mention he accidentally put three y’s at the end of the name.  Write an R command to figure out which name it is and display it.</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pPr lvl="1">
              <a:spcBef>
                <a:spcPts val="955"/>
              </a:spcBef>
              <a:buSzPts val="1200"/>
              <a:buFont typeface="Palatino Linotype" panose="02040502050505030304" pitchFamily="18" charset="0"/>
              <a:buAutoNum type="alphaLcPeriod"/>
              <a:tabLst>
                <a:tab pos="435610" algn="l"/>
              </a:tabLst>
            </a:pPr>
            <a:r>
              <a:rPr lang="en-US" sz="1400" dirty="0">
                <a:latin typeface="Times New Roman" panose="02020603050405020304" pitchFamily="18" charset="0"/>
                <a:ea typeface="Palatino Linotype" panose="02040502050505030304" pitchFamily="18" charset="0"/>
                <a:cs typeface="Palatino Linotype" panose="02040502050505030304" pitchFamily="18" charset="0"/>
              </a:rPr>
              <a:t>Upon finding the misspelled name, please remove this particular observation, as the client says it’s redundant.  Save the remaining dataset as an object: </a:t>
            </a:r>
            <a:r>
              <a:rPr lang="en-US" sz="1400" b="1" dirty="0">
                <a:latin typeface="Times New Roman" panose="02020603050405020304" pitchFamily="18" charset="0"/>
                <a:ea typeface="Palatino Linotype" panose="02040502050505030304" pitchFamily="18" charset="0"/>
                <a:cs typeface="Palatino Linotype" panose="02040502050505030304" pitchFamily="18" charset="0"/>
              </a:rPr>
              <a:t>y2016 </a:t>
            </a:r>
            <a:endParaRPr lang="en-US" sz="1200" dirty="0">
              <a:latin typeface="Garamond" panose="02020404030301010803" pitchFamily="18" charset="0"/>
              <a:ea typeface="Palatino Linotype" panose="02040502050505030304" pitchFamily="18" charset="0"/>
              <a:cs typeface="Palatino Linotype" panose="02040502050505030304" pitchFamily="18" charset="0"/>
            </a:endParaRPr>
          </a:p>
          <a:p>
            <a:endParaRPr lang="en-US" sz="3600" dirty="0"/>
          </a:p>
        </p:txBody>
      </p:sp>
    </p:spTree>
    <p:extLst>
      <p:ext uri="{BB962C8B-B14F-4D97-AF65-F5344CB8AC3E}">
        <p14:creationId xmlns:p14="http://schemas.microsoft.com/office/powerpoint/2010/main" val="127650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28600" y="122237"/>
            <a:ext cx="10363200" cy="1325563"/>
          </a:xfrm>
        </p:spPr>
        <p:txBody>
          <a:bodyPr/>
          <a:lstStyle/>
          <a:p>
            <a:r>
              <a:rPr lang="en-US" sz="4000" dirty="0"/>
              <a:t>Baby Names: Question 2</a:t>
            </a:r>
          </a:p>
        </p:txBody>
      </p:sp>
      <p:sp>
        <p:nvSpPr>
          <p:cNvPr id="6" name="Rectangle 5">
            <a:extLst>
              <a:ext uri="{FF2B5EF4-FFF2-40B4-BE49-F238E27FC236}">
                <a16:creationId xmlns:a16="http://schemas.microsoft.com/office/drawing/2014/main" id="{597A151E-2440-C649-9F75-E138BAF9EBF0}"/>
              </a:ext>
            </a:extLst>
          </p:cNvPr>
          <p:cNvSpPr/>
          <p:nvPr/>
        </p:nvSpPr>
        <p:spPr>
          <a:xfrm>
            <a:off x="220717" y="1631084"/>
            <a:ext cx="9065172" cy="2067233"/>
          </a:xfrm>
          <a:prstGeom prst="rect">
            <a:avLst/>
          </a:prstGeom>
        </p:spPr>
        <p:txBody>
          <a:bodyPr wrap="square">
            <a:spAutoFit/>
          </a:bodyPr>
          <a:lstStyle/>
          <a:p>
            <a:pPr marR="0" lvl="0">
              <a:spcBef>
                <a:spcPts val="955"/>
              </a:spcBef>
              <a:spcAft>
                <a:spcPts val="0"/>
              </a:spcAft>
              <a:buSzPts val="1200"/>
              <a:tabLst>
                <a:tab pos="435610" algn="l"/>
              </a:tabLst>
            </a:pP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2. Data Merging (30 points):</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Utilize </a:t>
            </a:r>
            <a:r>
              <a:rPr lang="en-US" sz="1200" b="1" spc="-20" dirty="0">
                <a:latin typeface="Times New Roman" panose="02020603050405020304" pitchFamily="18" charset="0"/>
                <a:ea typeface="Palatino Linotype" panose="02040502050505030304" pitchFamily="18" charset="0"/>
                <a:cs typeface="Palatino Linotype" panose="02040502050505030304" pitchFamily="18" charset="0"/>
              </a:rPr>
              <a:t>yob2015.txt</a:t>
            </a:r>
            <a:r>
              <a:rPr lang="en-US" sz="1200" spc="-20" dirty="0">
                <a:latin typeface="Times New Roman" panose="02020603050405020304" pitchFamily="18" charset="0"/>
                <a:ea typeface="Palatino Linotype" panose="02040502050505030304" pitchFamily="18" charset="0"/>
                <a:cs typeface="Palatino Linotype" panose="02040502050505030304" pitchFamily="18" charset="0"/>
              </a:rPr>
              <a:t> for this question.  This file is similar to yob2016, but contains names, gender, and total children given that name for the year 2015.</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Like 1a, please import the .txt file into R.  Look at the file before you do.  You might have to change some options to import it properly.  Again, please give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human-readable column names.  Assign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Display the last ten rows in the </a:t>
            </a:r>
            <a:r>
              <a:rPr lang="en-US" sz="1200" dirty="0" err="1">
                <a:latin typeface="Times New Roman" panose="02020603050405020304" pitchFamily="18" charset="0"/>
                <a:ea typeface="Palatino Linotype" panose="02040502050505030304" pitchFamily="18" charset="0"/>
                <a:cs typeface="Palatino Linotype" panose="02040502050505030304" pitchFamily="18" charset="0"/>
              </a:rPr>
              <a:t>dataframe</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Describe something you find interesting about these 10 rows.</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marL="742950" marR="0" lvl="1" indent="-285750">
              <a:spcBef>
                <a:spcPts val="955"/>
              </a:spcBef>
              <a:spcAft>
                <a:spcPts val="0"/>
              </a:spcAft>
              <a:buSzPts val="1200"/>
              <a:buFont typeface="Palatino Linotype" panose="02040502050505030304" pitchFamily="18" charset="0"/>
              <a:buAutoNum type="alphaLcPeriod"/>
              <a:tabLst>
                <a:tab pos="435610" algn="l"/>
              </a:tabLst>
            </a:pP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Merge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y2016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and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y2015</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by your Name column; assign it to </a:t>
            </a:r>
            <a:r>
              <a:rPr lang="en-US" sz="1200" b="1" dirty="0">
                <a:latin typeface="Times New Roman" panose="02020603050405020304" pitchFamily="18" charset="0"/>
                <a:ea typeface="Palatino Linotype" panose="02040502050505030304" pitchFamily="18" charset="0"/>
                <a:cs typeface="Palatino Linotype" panose="02040502050505030304" pitchFamily="18" charset="0"/>
              </a:rPr>
              <a:t>final</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The client only cares about names that have data for </a:t>
            </a:r>
            <a:r>
              <a:rPr lang="en-US" sz="1200" u="sng" dirty="0">
                <a:latin typeface="Times New Roman" panose="02020603050405020304" pitchFamily="18" charset="0"/>
                <a:ea typeface="Palatino Linotype" panose="02040502050505030304" pitchFamily="18" charset="0"/>
                <a:cs typeface="Palatino Linotype" panose="02040502050505030304" pitchFamily="18" charset="0"/>
              </a:rPr>
              <a:t>both</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 2016 and 2015; there should be no NA values in either of your </a:t>
            </a:r>
            <a:r>
              <a:rPr lang="en-US" sz="1200" i="1" dirty="0">
                <a:latin typeface="Times New Roman" panose="02020603050405020304" pitchFamily="18" charset="0"/>
                <a:ea typeface="Palatino Linotype" panose="02040502050505030304" pitchFamily="18" charset="0"/>
                <a:cs typeface="Palatino Linotype" panose="02040502050505030304" pitchFamily="18" charset="0"/>
              </a:rPr>
              <a:t>amount of children </a:t>
            </a:r>
            <a:r>
              <a:rPr lang="en-US" sz="1200" dirty="0">
                <a:latin typeface="Times New Roman" panose="02020603050405020304" pitchFamily="18" charset="0"/>
                <a:ea typeface="Palatino Linotype" panose="02040502050505030304" pitchFamily="18" charset="0"/>
                <a:cs typeface="Palatino Linotype" panose="02040502050505030304" pitchFamily="18" charset="0"/>
              </a:rPr>
              <a:t>rows after merging.</a:t>
            </a:r>
            <a:endParaRPr lang="en-US" sz="1100" dirty="0">
              <a:latin typeface="Garamond" panose="02020404030301010803" pitchFamily="18" charset="0"/>
              <a:ea typeface="Palatino Linotype" panose="02040502050505030304" pitchFamily="18" charset="0"/>
              <a:cs typeface="Palatino Linotype" panose="02040502050505030304" pitchFamily="18" charset="0"/>
            </a:endParaRPr>
          </a:p>
          <a:p>
            <a:pPr>
              <a:spcBef>
                <a:spcPts val="955"/>
              </a:spcBef>
              <a:tabLst>
                <a:tab pos="435610" algn="l"/>
              </a:tabLst>
            </a:pPr>
            <a:endParaRPr lang="en-US" sz="1100" dirty="0">
              <a:latin typeface="Garamond" panose="02020404030301010803" pitchFamily="18" charset="0"/>
              <a:ea typeface="Garamond" panose="02020404030301010803" pitchFamily="18" charset="0"/>
              <a:cs typeface="Garamond" panose="02020404030301010803" pitchFamily="18" charset="0"/>
            </a:endParaRPr>
          </a:p>
        </p:txBody>
      </p:sp>
    </p:spTree>
    <p:extLst>
      <p:ext uri="{BB962C8B-B14F-4D97-AF65-F5344CB8AC3E}">
        <p14:creationId xmlns:p14="http://schemas.microsoft.com/office/powerpoint/2010/main" val="194120033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2U</Template>
  <TotalTime>3820</TotalTime>
  <Words>3390</Words>
  <Application>Microsoft Office PowerPoint</Application>
  <PresentationFormat>On-screen Show (4:3)</PresentationFormat>
  <Paragraphs>204</Paragraphs>
  <Slides>50</Slides>
  <Notes>0</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Cambria Math</vt:lpstr>
      <vt:lpstr>Century Gothic</vt:lpstr>
      <vt:lpstr>Garamond</vt:lpstr>
      <vt:lpstr>Palatino Linotype</vt:lpstr>
      <vt:lpstr>Times New Roman</vt:lpstr>
      <vt:lpstr>Wingdings 3</vt:lpstr>
      <vt:lpstr>1_Body Slides</vt:lpstr>
      <vt:lpstr>Ion</vt:lpstr>
      <vt:lpstr>For Live Session</vt:lpstr>
      <vt:lpstr>Part 1 (2 hours)</vt:lpstr>
      <vt:lpstr>BBALL STUDY</vt:lpstr>
      <vt:lpstr>Part 2 (2-3 hours)</vt:lpstr>
      <vt:lpstr>FIFA STUDY</vt:lpstr>
      <vt:lpstr>Part 3 (2 – 4 hours)</vt:lpstr>
      <vt:lpstr>BABY NAMES</vt:lpstr>
      <vt:lpstr>Baby Names: Question 1</vt:lpstr>
      <vt:lpstr>Baby Names: Question 2</vt:lpstr>
      <vt:lpstr>Baby Names: Question 3</vt:lpstr>
      <vt:lpstr>Baby Names: Question 4</vt:lpstr>
      <vt:lpstr>Part 4 (≤1 hour)</vt:lpstr>
      <vt:lpstr>PowerPoint Presentation</vt:lpstr>
      <vt:lpstr>NOT ASSIGNED … ALTERNATIVE QUESTIONS</vt:lpstr>
      <vt:lpstr>For Live Session</vt:lpstr>
      <vt:lpstr>ANSWERS</vt:lpstr>
      <vt:lpstr>1.BBALL STUDY</vt:lpstr>
      <vt:lpstr>1.BBALL STUDY</vt:lpstr>
      <vt:lpstr>1.BBALL STUDY</vt:lpstr>
      <vt:lpstr>1.BBALL STUDY</vt:lpstr>
      <vt:lpstr>1.BBALL STUDY</vt:lpstr>
      <vt:lpstr>Part 2 (2-3 hours)</vt:lpstr>
      <vt:lpstr>FIFA STUDY</vt:lpstr>
      <vt:lpstr>2.FIFA STUDY</vt:lpstr>
      <vt:lpstr>2.FIFA STUDY</vt:lpstr>
      <vt:lpstr>2.FIFA STUDY</vt:lpstr>
      <vt:lpstr>2.FIFA STUDY</vt:lpstr>
      <vt:lpstr>2.FIFA STUDY</vt:lpstr>
      <vt:lpstr>2.FIFA STUDY</vt:lpstr>
      <vt:lpstr>3.BABY NAMES</vt:lpstr>
      <vt:lpstr>Baby Names: Question 1</vt:lpstr>
      <vt:lpstr>3.Baby Names: Question 1</vt:lpstr>
      <vt:lpstr>3.Baby Names: Question 1</vt:lpstr>
      <vt:lpstr>3.Baby Names: Question 1</vt:lpstr>
      <vt:lpstr>3.Baby Names: Question 1</vt:lpstr>
      <vt:lpstr>Baby Names: Question 2</vt:lpstr>
      <vt:lpstr>Baby Names: Question 2</vt:lpstr>
      <vt:lpstr>Baby Names: Question 2</vt:lpstr>
      <vt:lpstr>Baby Names: Question 2</vt:lpstr>
      <vt:lpstr>Baby Names: Question 2</vt:lpstr>
      <vt:lpstr>Baby Names: Question 3</vt:lpstr>
      <vt:lpstr>Baby Names: Question 3</vt:lpstr>
      <vt:lpstr>Baby Names: Question 3</vt:lpstr>
      <vt:lpstr>Baby Names: Question 3</vt:lpstr>
      <vt:lpstr>Baby Names: Question 3</vt:lpstr>
      <vt:lpstr>Baby Names: Question 3</vt:lpstr>
      <vt:lpstr>Baby Names: Question 4</vt:lpstr>
      <vt:lpstr>Baby Names: Question 4</vt:lpstr>
      <vt:lpstr>Part 4 (≤1 hour)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39</cp:revision>
  <dcterms:created xsi:type="dcterms:W3CDTF">2019-09-10T04:59:12Z</dcterms:created>
  <dcterms:modified xsi:type="dcterms:W3CDTF">2023-01-31T05:33:55Z</dcterms:modified>
</cp:coreProperties>
</file>